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87" r:id="rId1"/>
  </p:sldMasterIdLst>
  <p:sldIdLst>
    <p:sldId id="256" r:id="rId2"/>
    <p:sldId id="257" r:id="rId3"/>
    <p:sldId id="258" r:id="rId4"/>
    <p:sldId id="259" r:id="rId5"/>
    <p:sldId id="265" r:id="rId6"/>
    <p:sldId id="266" r:id="rId7"/>
    <p:sldId id="269" r:id="rId8"/>
    <p:sldId id="273" r:id="rId9"/>
    <p:sldId id="274" r:id="rId10"/>
    <p:sldId id="260" r:id="rId11"/>
    <p:sldId id="263" r:id="rId12"/>
    <p:sldId id="264" r:id="rId13"/>
    <p:sldId id="261" r:id="rId14"/>
    <p:sldId id="267" r:id="rId15"/>
    <p:sldId id="271" r:id="rId16"/>
    <p:sldId id="270" r:id="rId17"/>
    <p:sldId id="272" r:id="rId1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77" d="100"/>
          <a:sy n="77" d="100"/>
        </p:scale>
        <p:origin x="-1064" y="-9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presProps" Target="presProps.xml"/><Relationship Id="rId21" Type="http://schemas.openxmlformats.org/officeDocument/2006/relationships/viewProps" Target="viewProps.xml"/><Relationship Id="rId22" Type="http://schemas.openxmlformats.org/officeDocument/2006/relationships/theme" Target="theme/theme1.xml"/><Relationship Id="rId23"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printerSettings" Target="printerSettings/printerSettings1.bin"/><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Isosceles Triangle 6"/>
          <p:cNvSpPr/>
          <p:nvPr/>
        </p:nvSpPr>
        <p:spPr>
          <a:xfrm rot="16200000">
            <a:off x="7554353" y="5254283"/>
            <a:ext cx="1892949" cy="1294228"/>
          </a:xfrm>
          <a:prstGeom prst="triangle">
            <a:avLst>
              <a:gd name="adj" fmla="val 51323"/>
            </a:avLst>
          </a:prstGeom>
          <a:gradFill flip="none" rotWithShape="1">
            <a:gsLst>
              <a:gs pos="0">
                <a:schemeClr val="accent1">
                  <a:shade val="30000"/>
                  <a:satMod val="155000"/>
                  <a:alpha val="100000"/>
                </a:schemeClr>
              </a:gs>
              <a:gs pos="60000">
                <a:schemeClr val="accent1">
                  <a:satMod val="160000"/>
                  <a:alpha val="100000"/>
                </a:schemeClr>
              </a:gs>
              <a:gs pos="100000">
                <a:schemeClr val="accent1">
                  <a:tint val="70000"/>
                  <a:satMod val="200000"/>
                  <a:alpha val="100000"/>
                </a:schemeClr>
              </a:gs>
            </a:gsLst>
            <a:lin ang="155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540544" y="776288"/>
            <a:ext cx="8062912" cy="1470025"/>
          </a:xfrm>
        </p:spPr>
        <p:txBody>
          <a:bodyPr anchor="b">
            <a:normAutofit/>
          </a:bodyPr>
          <a:lstStyle>
            <a:lvl1pPr algn="r">
              <a:defRPr sz="4400"/>
            </a:lvl1pPr>
          </a:lstStyle>
          <a:p>
            <a:r>
              <a:rPr kumimoji="0" lang="en-US" smtClean="0"/>
              <a:t>Click to edit Master title style</a:t>
            </a:r>
            <a:endParaRPr kumimoji="0" lang="en-US"/>
          </a:p>
        </p:txBody>
      </p:sp>
      <p:sp>
        <p:nvSpPr>
          <p:cNvPr id="9" name="Subtitle 8"/>
          <p:cNvSpPr>
            <a:spLocks noGrp="1"/>
          </p:cNvSpPr>
          <p:nvPr>
            <p:ph type="subTitle" idx="1"/>
          </p:nvPr>
        </p:nvSpPr>
        <p:spPr>
          <a:xfrm>
            <a:off x="540544" y="2250280"/>
            <a:ext cx="8062912" cy="1752600"/>
          </a:xfrm>
        </p:spPr>
        <p:txBody>
          <a:bodyPr/>
          <a:lstStyle>
            <a:lvl1pPr marL="0" marR="36576" indent="0" algn="r">
              <a:spcBef>
                <a:spcPts val="0"/>
              </a:spcBef>
              <a:buNone/>
              <a:defRPr>
                <a:ln>
                  <a:solidFill>
                    <a:schemeClr val="bg2"/>
                  </a:solidFill>
                </a:ln>
                <a:solidFill>
                  <a:schemeClr val="tx1">
                    <a:tint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a:xfrm>
            <a:off x="1371600" y="6012656"/>
            <a:ext cx="5791200" cy="365125"/>
          </a:xfrm>
        </p:spPr>
        <p:txBody>
          <a:bodyPr tIns="0" bIns="0" anchor="t"/>
          <a:lstStyle>
            <a:lvl1pPr algn="r">
              <a:defRPr sz="1000"/>
            </a:lvl1pPr>
          </a:lstStyle>
          <a:p>
            <a:fld id="{0106B4A3-4212-4E39-93DE-E053E8F69C28}" type="datetimeFigureOut">
              <a:rPr lang="en-US" smtClean="0"/>
              <a:pPr/>
              <a:t>12/6/16</a:t>
            </a:fld>
            <a:endParaRPr lang="en-US"/>
          </a:p>
        </p:txBody>
      </p:sp>
      <p:sp>
        <p:nvSpPr>
          <p:cNvPr id="17" name="Footer Placeholder 16"/>
          <p:cNvSpPr>
            <a:spLocks noGrp="1"/>
          </p:cNvSpPr>
          <p:nvPr>
            <p:ph type="ftr" sz="quarter" idx="11"/>
          </p:nvPr>
        </p:nvSpPr>
        <p:spPr>
          <a:xfrm>
            <a:off x="1371600" y="5650704"/>
            <a:ext cx="5791200" cy="365125"/>
          </a:xfrm>
        </p:spPr>
        <p:txBody>
          <a:bodyPr tIns="0" bIns="0" anchor="b"/>
          <a:lstStyle>
            <a:lvl1pPr algn="r">
              <a:defRPr sz="1100"/>
            </a:lvl1pPr>
          </a:lstStyle>
          <a:p>
            <a:endParaRPr kumimoji="0" lang="en-US"/>
          </a:p>
        </p:txBody>
      </p:sp>
      <p:sp>
        <p:nvSpPr>
          <p:cNvPr id="29" name="Slide Number Placeholder 28"/>
          <p:cNvSpPr>
            <a:spLocks noGrp="1"/>
          </p:cNvSpPr>
          <p:nvPr>
            <p:ph type="sldNum" sz="quarter" idx="12"/>
          </p:nvPr>
        </p:nvSpPr>
        <p:spPr>
          <a:xfrm>
            <a:off x="8392247" y="5752307"/>
            <a:ext cx="502920" cy="365125"/>
          </a:xfrm>
        </p:spPr>
        <p:txBody>
          <a:bodyPr anchor="ctr"/>
          <a:lstStyle>
            <a:lvl1pPr algn="ctr">
              <a:defRPr sz="1300">
                <a:solidFill>
                  <a:srgbClr val="FFFFFF"/>
                </a:solidFill>
              </a:defRPr>
            </a:lvl1pPr>
          </a:lstStyle>
          <a:p>
            <a:fld id="{A3DCDF73-85D2-4237-9B32-053DBDB0C312}" type="slidenum">
              <a:rPr kumimoji="0" lang="en-US" smtClean="0"/>
              <a:pPr/>
              <a:t>‹#›</a:t>
            </a:fld>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6F49172-7FB8-7F40-A7FC-00641849A1CF}" type="datetimeFigureOut">
              <a:rPr lang="en-US" smtClean="0"/>
              <a:pPr/>
              <a:t>12/6/16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CC8F864-CAAF-3C4B-9034-7B2D550E24E2}"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81800" y="381000"/>
            <a:ext cx="1905000" cy="5486400"/>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381000"/>
            <a:ext cx="6248400" cy="5486400"/>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6F49172-7FB8-7F40-A7FC-00641849A1CF}" type="datetimeFigureOut">
              <a:rPr lang="en-US" smtClean="0"/>
              <a:pPr/>
              <a:t>12/6/16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CC8F864-CAAF-3C4B-9034-7B2D550E24E2}"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67494"/>
            <a:ext cx="8229600" cy="1399032"/>
          </a:xfrm>
        </p:spPr>
        <p:txBody>
          <a:bodyPr/>
          <a:lstStyle/>
          <a:p>
            <a:r>
              <a:rPr kumimoji="0" lang="en-US" smtClean="0"/>
              <a:t>Click to edit Master title style</a:t>
            </a:r>
            <a:endParaRPr kumimoji="0" lang="en-US"/>
          </a:p>
        </p:txBody>
      </p:sp>
      <p:sp>
        <p:nvSpPr>
          <p:cNvPr id="3" name="Content Placeholder 2"/>
          <p:cNvSpPr>
            <a:spLocks noGrp="1"/>
          </p:cNvSpPr>
          <p:nvPr>
            <p:ph idx="1"/>
          </p:nvPr>
        </p:nvSpPr>
        <p:spPr>
          <a:xfrm>
            <a:off x="457200" y="1882808"/>
            <a:ext cx="82296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4791456" y="6480048"/>
            <a:ext cx="2133600" cy="301752"/>
          </a:xfrm>
        </p:spPr>
        <p:txBody>
          <a:bodyPr/>
          <a:lstStyle/>
          <a:p>
            <a:fld id="{E6F49172-7FB8-7F40-A7FC-00641849A1CF}" type="datetimeFigureOut">
              <a:rPr lang="en-US" smtClean="0"/>
              <a:pPr/>
              <a:t>12/6/16</a:t>
            </a:fld>
            <a:endParaRPr lang="en-US"/>
          </a:p>
        </p:txBody>
      </p:sp>
      <p:sp>
        <p:nvSpPr>
          <p:cNvPr id="5" name="Footer Placeholder 4"/>
          <p:cNvSpPr>
            <a:spLocks noGrp="1"/>
          </p:cNvSpPr>
          <p:nvPr>
            <p:ph type="ftr" sz="quarter" idx="11"/>
          </p:nvPr>
        </p:nvSpPr>
        <p:spPr>
          <a:xfrm>
            <a:off x="457200" y="6480969"/>
            <a:ext cx="4260056" cy="300831"/>
          </a:xfrm>
        </p:spPr>
        <p:txBody>
          <a:bodyPr/>
          <a:lstStyle/>
          <a:p>
            <a:endParaRPr lang="en-US"/>
          </a:p>
        </p:txBody>
      </p:sp>
      <p:sp>
        <p:nvSpPr>
          <p:cNvPr id="6" name="Slide Number Placeholder 5"/>
          <p:cNvSpPr>
            <a:spLocks noGrp="1"/>
          </p:cNvSpPr>
          <p:nvPr>
            <p:ph type="sldNum" sz="quarter" idx="12"/>
          </p:nvPr>
        </p:nvSpPr>
        <p:spPr/>
        <p:txBody>
          <a:bodyPr/>
          <a:lstStyle/>
          <a:p>
            <a:fld id="{6CC8F864-CAAF-3C4B-9034-7B2D550E24E2}"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1"/>
      </p:bgRef>
    </p:bg>
    <p:spTree>
      <p:nvGrpSpPr>
        <p:cNvPr id="1" name=""/>
        <p:cNvGrpSpPr/>
        <p:nvPr/>
      </p:nvGrpSpPr>
      <p:grpSpPr>
        <a:xfrm>
          <a:off x="0" y="0"/>
          <a:ext cx="0" cy="0"/>
          <a:chOff x="0" y="0"/>
          <a:chExt cx="0" cy="0"/>
        </a:xfrm>
      </p:grpSpPr>
      <p:sp>
        <p:nvSpPr>
          <p:cNvPr id="9" name="Right Triangle 8"/>
          <p:cNvSpPr/>
          <p:nvPr/>
        </p:nvSpPr>
        <p:spPr>
          <a:xfrm flipV="1">
            <a:off x="7034" y="7034"/>
            <a:ext cx="9129932" cy="6836899"/>
          </a:xfrm>
          <a:prstGeom prst="rtTriangle">
            <a:avLst/>
          </a:prstGeom>
          <a:gradFill flip="none" rotWithShape="1">
            <a:gsLst>
              <a:gs pos="0">
                <a:schemeClr val="tx2">
                  <a:alpha val="10000"/>
                </a:schemeClr>
              </a:gs>
              <a:gs pos="70000">
                <a:schemeClr val="tx2">
                  <a:alpha val="8000"/>
                </a:schemeClr>
              </a:gs>
              <a:gs pos="100000">
                <a:schemeClr val="tx2">
                  <a:alpha val="1000"/>
                </a:schemeClr>
              </a:gs>
            </a:gsLst>
            <a:lin ang="80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algn="ctr" defTabSz="914400" rtl="0" eaLnBrk="1" latinLnBrk="0" hangingPunct="1"/>
            <a:endParaRPr kumimoji="0" lang="en-US" sz="1800" kern="1200">
              <a:solidFill>
                <a:schemeClr val="lt1"/>
              </a:solidFill>
              <a:latin typeface="+mn-lt"/>
              <a:ea typeface="+mn-ea"/>
              <a:cs typeface="+mn-cs"/>
            </a:endParaRPr>
          </a:p>
        </p:txBody>
      </p:sp>
      <p:sp>
        <p:nvSpPr>
          <p:cNvPr id="8" name="Isosceles Triangle 7"/>
          <p:cNvSpPr/>
          <p:nvPr/>
        </p:nvSpPr>
        <p:spPr>
          <a:xfrm rot="5400000" flipV="1">
            <a:off x="7554353" y="309490"/>
            <a:ext cx="1892949" cy="1294228"/>
          </a:xfrm>
          <a:prstGeom prst="triangle">
            <a:avLst>
              <a:gd name="adj" fmla="val 51323"/>
            </a:avLst>
          </a:prstGeom>
          <a:gradFill flip="none" rotWithShape="1">
            <a:gsLst>
              <a:gs pos="0">
                <a:schemeClr val="accent1">
                  <a:shade val="30000"/>
                  <a:satMod val="155000"/>
                  <a:alpha val="100000"/>
                </a:schemeClr>
              </a:gs>
              <a:gs pos="60000">
                <a:schemeClr val="accent1">
                  <a:satMod val="160000"/>
                  <a:alpha val="100000"/>
                </a:schemeClr>
              </a:gs>
              <a:gs pos="100000">
                <a:schemeClr val="accent1">
                  <a:tint val="70000"/>
                  <a:satMod val="200000"/>
                  <a:alpha val="100000"/>
                </a:schemeClr>
              </a:gs>
            </a:gsLst>
            <a:lin ang="155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 name="Date Placeholder 3"/>
          <p:cNvSpPr>
            <a:spLocks noGrp="1"/>
          </p:cNvSpPr>
          <p:nvPr>
            <p:ph type="dt" sz="half" idx="10"/>
          </p:nvPr>
        </p:nvSpPr>
        <p:spPr>
          <a:xfrm>
            <a:off x="6955632" y="6477000"/>
            <a:ext cx="2133600" cy="304800"/>
          </a:xfrm>
        </p:spPr>
        <p:txBody>
          <a:bodyPr/>
          <a:lstStyle/>
          <a:p>
            <a:fld id="{0106B4A3-4212-4E39-93DE-E053E8F69C28}" type="datetimeFigureOut">
              <a:rPr lang="en-US" smtClean="0"/>
              <a:pPr/>
              <a:t>12/6/16</a:t>
            </a:fld>
            <a:endParaRPr lang="en-US"/>
          </a:p>
        </p:txBody>
      </p:sp>
      <p:sp>
        <p:nvSpPr>
          <p:cNvPr id="5" name="Footer Placeholder 4"/>
          <p:cNvSpPr>
            <a:spLocks noGrp="1"/>
          </p:cNvSpPr>
          <p:nvPr>
            <p:ph type="ftr" sz="quarter" idx="11"/>
          </p:nvPr>
        </p:nvSpPr>
        <p:spPr>
          <a:xfrm>
            <a:off x="2619376" y="6480969"/>
            <a:ext cx="4260056" cy="300831"/>
          </a:xfrm>
        </p:spPr>
        <p:txBody>
          <a:bodyPr/>
          <a:lstStyle/>
          <a:p>
            <a:endParaRPr kumimoji="0" lang="en-US"/>
          </a:p>
        </p:txBody>
      </p:sp>
      <p:sp>
        <p:nvSpPr>
          <p:cNvPr id="6" name="Slide Number Placeholder 5"/>
          <p:cNvSpPr>
            <a:spLocks noGrp="1"/>
          </p:cNvSpPr>
          <p:nvPr>
            <p:ph type="sldNum" sz="quarter" idx="12"/>
          </p:nvPr>
        </p:nvSpPr>
        <p:spPr>
          <a:xfrm>
            <a:off x="8451056" y="809624"/>
            <a:ext cx="502920" cy="300831"/>
          </a:xfrm>
        </p:spPr>
        <p:txBody>
          <a:bodyPr/>
          <a:lstStyle/>
          <a:p>
            <a:fld id="{A3DCDF73-85D2-4237-9B32-053DBDB0C312}" type="slidenum">
              <a:rPr kumimoji="0" lang="en-US" smtClean="0"/>
              <a:pPr/>
              <a:t>‹#›</a:t>
            </a:fld>
            <a:endParaRPr kumimoji="0" lang="en-US"/>
          </a:p>
        </p:txBody>
      </p:sp>
      <p:cxnSp>
        <p:nvCxnSpPr>
          <p:cNvPr id="11" name="Straight Connector 10"/>
          <p:cNvCxnSpPr/>
          <p:nvPr/>
        </p:nvCxnSpPr>
        <p:spPr>
          <a:xfrm rot="10800000">
            <a:off x="6468794" y="9381"/>
            <a:ext cx="2672861" cy="1900210"/>
          </a:xfrm>
          <a:prstGeom prst="line">
            <a:avLst/>
          </a:prstGeom>
          <a:noFill/>
          <a:ln w="6000" cap="rnd" cmpd="sng" algn="ctr">
            <a:solidFill>
              <a:schemeClr val="bg2">
                <a:tint val="50000"/>
                <a:satMod val="200000"/>
                <a:alpha val="45000"/>
              </a:scheme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V="1">
            <a:off x="0" y="7034"/>
            <a:ext cx="9136966" cy="6843933"/>
          </a:xfrm>
          <a:prstGeom prst="line">
            <a:avLst/>
          </a:prstGeom>
          <a:noFill/>
          <a:ln w="5000" cap="rnd" cmpd="sng" algn="ctr">
            <a:solidFill>
              <a:schemeClr val="bg2">
                <a:tint val="55000"/>
                <a:satMod val="200000"/>
                <a:alpha val="35000"/>
              </a:schemeClr>
            </a:solidFill>
            <a:prstDash val="solid"/>
          </a:ln>
          <a:effectLst/>
        </p:spPr>
        <p:style>
          <a:lnRef idx="2">
            <a:schemeClr val="accent1"/>
          </a:lnRef>
          <a:fillRef idx="0">
            <a:schemeClr val="accent1"/>
          </a:fillRef>
          <a:effectRef idx="1">
            <a:schemeClr val="accent1"/>
          </a:effectRef>
          <a:fontRef idx="minor">
            <a:schemeClr val="tx1"/>
          </a:fontRef>
        </p:style>
      </p:cxnSp>
      <p:sp>
        <p:nvSpPr>
          <p:cNvPr id="2" name="Title 1"/>
          <p:cNvSpPr>
            <a:spLocks noGrp="1"/>
          </p:cNvSpPr>
          <p:nvPr>
            <p:ph type="title"/>
          </p:nvPr>
        </p:nvSpPr>
        <p:spPr>
          <a:xfrm>
            <a:off x="381000" y="271464"/>
            <a:ext cx="7239000" cy="1362075"/>
          </a:xfrm>
        </p:spPr>
        <p:txBody>
          <a:bodyPr anchor="ctr"/>
          <a:lstStyle>
            <a:lvl1pPr marL="0" algn="l">
              <a:buNone/>
              <a:defRPr sz="3600" b="1" cap="none" baseline="0"/>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381000" y="1633536"/>
            <a:ext cx="3886200" cy="2286000"/>
          </a:xfrm>
        </p:spPr>
        <p:txBody>
          <a:bodyPr anchor="t"/>
          <a:lstStyle>
            <a:lvl1pPr marL="54864" indent="0" algn="l">
              <a:buNone/>
              <a:defRPr sz="20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marL="0" algn="l">
              <a:defRPr/>
            </a:lvl1p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722437"/>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722437"/>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4791456" y="6480969"/>
            <a:ext cx="2133600" cy="301752"/>
          </a:xfrm>
        </p:spPr>
        <p:txBody>
          <a:bodyPr/>
          <a:lstStyle/>
          <a:p>
            <a:fld id="{E6F49172-7FB8-7F40-A7FC-00641849A1CF}" type="datetimeFigureOut">
              <a:rPr lang="en-US" smtClean="0"/>
              <a:pPr/>
              <a:t>12/6/16</a:t>
            </a:fld>
            <a:endParaRPr lang="en-US"/>
          </a:p>
        </p:txBody>
      </p:sp>
      <p:sp>
        <p:nvSpPr>
          <p:cNvPr id="6" name="Footer Placeholder 5"/>
          <p:cNvSpPr>
            <a:spLocks noGrp="1"/>
          </p:cNvSpPr>
          <p:nvPr>
            <p:ph type="ftr" sz="quarter" idx="11"/>
          </p:nvPr>
        </p:nvSpPr>
        <p:spPr>
          <a:xfrm>
            <a:off x="457200" y="6480969"/>
            <a:ext cx="4260056" cy="301752"/>
          </a:xfrm>
        </p:spPr>
        <p:txBody>
          <a:bodyPr/>
          <a:lstStyle/>
          <a:p>
            <a:endParaRPr lang="en-US"/>
          </a:p>
        </p:txBody>
      </p:sp>
      <p:sp>
        <p:nvSpPr>
          <p:cNvPr id="7" name="Slide Number Placeholder 6"/>
          <p:cNvSpPr>
            <a:spLocks noGrp="1"/>
          </p:cNvSpPr>
          <p:nvPr>
            <p:ph type="sldNum" sz="quarter" idx="12"/>
          </p:nvPr>
        </p:nvSpPr>
        <p:spPr>
          <a:xfrm>
            <a:off x="7589520" y="6480969"/>
            <a:ext cx="502920" cy="301752"/>
          </a:xfrm>
        </p:spPr>
        <p:txBody>
          <a:bodyPr/>
          <a:lstStyle/>
          <a:p>
            <a:fld id="{6CC8F864-CAAF-3C4B-9034-7B2D550E24E2}"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248198" y="290732"/>
            <a:ext cx="1066800" cy="6153912"/>
          </a:xfrm>
        </p:spPr>
        <p:txBody>
          <a:bodyPr vert="vert270" anchor="b"/>
          <a:lstStyle>
            <a:lvl1pPr marL="0" algn="ctr">
              <a:defRPr sz="3300" b="1">
                <a:ln w="6350">
                  <a:solidFill>
                    <a:schemeClr val="tx1"/>
                  </a:solidFill>
                </a:ln>
                <a:solidFill>
                  <a:schemeClr val="tx1"/>
                </a:solidFill>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1365006" y="290732"/>
            <a:ext cx="581024" cy="3017520"/>
          </a:xfrm>
          <a:solidFill>
            <a:schemeClr val="bg1"/>
          </a:solidFill>
          <a:ln w="12700">
            <a:noFill/>
          </a:ln>
        </p:spPr>
        <p:txBody>
          <a:bodyPr vert="vert270" anchor="ctr"/>
          <a:lstStyle>
            <a:lvl1pPr marL="0" indent="0" algn="ctr">
              <a:buNone/>
              <a:defRPr sz="1600" b="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1365006" y="3427124"/>
            <a:ext cx="581024" cy="3017520"/>
          </a:xfrm>
          <a:solidFill>
            <a:schemeClr val="bg1"/>
          </a:solidFill>
          <a:ln w="12700">
            <a:noFill/>
          </a:ln>
        </p:spPr>
        <p:txBody>
          <a:bodyPr vert="vert270" anchor="ctr"/>
          <a:lstStyle>
            <a:lvl1pPr marL="0" indent="0" algn="ctr">
              <a:buNone/>
              <a:defRPr sz="1600" b="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2022230" y="290732"/>
            <a:ext cx="6858000" cy="3017520"/>
          </a:xfrm>
        </p:spPr>
        <p:txBody>
          <a:bodyPr/>
          <a:lstStyle>
            <a:lvl1pPr algn="l">
              <a:defRPr sz="2400"/>
            </a:lvl1pPr>
            <a:lvl2pPr algn="l">
              <a:defRPr sz="2000"/>
            </a:lvl2pPr>
            <a:lvl3pPr algn="l">
              <a:defRPr sz="1800"/>
            </a:lvl3pPr>
            <a:lvl4pPr algn="l">
              <a:defRPr sz="1600"/>
            </a:lvl4pPr>
            <a:lvl5pPr algn="l">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2022230" y="3427124"/>
            <a:ext cx="6858000" cy="3017520"/>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a:xfrm>
            <a:off x="4791456" y="6480969"/>
            <a:ext cx="2130552" cy="301752"/>
          </a:xfrm>
        </p:spPr>
        <p:txBody>
          <a:bodyPr/>
          <a:lstStyle/>
          <a:p>
            <a:fld id="{E6F49172-7FB8-7F40-A7FC-00641849A1CF}" type="datetimeFigureOut">
              <a:rPr lang="en-US" smtClean="0"/>
              <a:pPr/>
              <a:t>12/6/16</a:t>
            </a:fld>
            <a:endParaRPr lang="en-US"/>
          </a:p>
        </p:txBody>
      </p:sp>
      <p:sp>
        <p:nvSpPr>
          <p:cNvPr id="8" name="Footer Placeholder 7"/>
          <p:cNvSpPr>
            <a:spLocks noGrp="1"/>
          </p:cNvSpPr>
          <p:nvPr>
            <p:ph type="ftr" sz="quarter" idx="11"/>
          </p:nvPr>
        </p:nvSpPr>
        <p:spPr>
          <a:xfrm>
            <a:off x="457200" y="6480969"/>
            <a:ext cx="4261104" cy="301752"/>
          </a:xfrm>
        </p:spPr>
        <p:txBody>
          <a:bodyPr/>
          <a:lstStyle/>
          <a:p>
            <a:endParaRPr lang="en-US"/>
          </a:p>
        </p:txBody>
      </p:sp>
      <p:sp>
        <p:nvSpPr>
          <p:cNvPr id="9" name="Slide Number Placeholder 8"/>
          <p:cNvSpPr>
            <a:spLocks noGrp="1"/>
          </p:cNvSpPr>
          <p:nvPr>
            <p:ph type="sldNum" sz="quarter" idx="12"/>
          </p:nvPr>
        </p:nvSpPr>
        <p:spPr>
          <a:xfrm>
            <a:off x="7589520" y="6483096"/>
            <a:ext cx="502920" cy="301752"/>
          </a:xfrm>
        </p:spPr>
        <p:txBody>
          <a:bodyPr/>
          <a:lstStyle>
            <a:lvl1pPr algn="ctr">
              <a:defRPr/>
            </a:lvl1pPr>
          </a:lstStyle>
          <a:p>
            <a:fld id="{6CC8F864-CAAF-3C4B-9034-7B2D550E24E2}"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b="0"/>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E6F49172-7FB8-7F40-A7FC-00641849A1CF}" type="datetimeFigureOut">
              <a:rPr lang="en-US" smtClean="0"/>
              <a:pPr/>
              <a:t>12/6/16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CC8F864-CAAF-3C4B-9034-7B2D550E24E2}"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a:xfrm>
            <a:off x="4791456" y="6480969"/>
            <a:ext cx="2133600" cy="301752"/>
          </a:xfrm>
        </p:spPr>
        <p:txBody>
          <a:bodyPr/>
          <a:lstStyle/>
          <a:p>
            <a:fld id="{E6F49172-7FB8-7F40-A7FC-00641849A1CF}" type="datetimeFigureOut">
              <a:rPr lang="en-US" smtClean="0"/>
              <a:pPr/>
              <a:t>12/6/16</a:t>
            </a:fld>
            <a:endParaRPr lang="en-US"/>
          </a:p>
        </p:txBody>
      </p:sp>
      <p:sp>
        <p:nvSpPr>
          <p:cNvPr id="3" name="Footer Placeholder 2"/>
          <p:cNvSpPr>
            <a:spLocks noGrp="1"/>
          </p:cNvSpPr>
          <p:nvPr>
            <p:ph type="ftr" sz="quarter" idx="11"/>
          </p:nvPr>
        </p:nvSpPr>
        <p:spPr>
          <a:xfrm>
            <a:off x="457200" y="6481890"/>
            <a:ext cx="4260056" cy="300831"/>
          </a:xfrm>
        </p:spPr>
        <p:txBody>
          <a:bodyPr/>
          <a:lstStyle/>
          <a:p>
            <a:endParaRPr lang="en-US"/>
          </a:p>
        </p:txBody>
      </p:sp>
      <p:sp>
        <p:nvSpPr>
          <p:cNvPr id="4" name="Slide Number Placeholder 3"/>
          <p:cNvSpPr>
            <a:spLocks noGrp="1"/>
          </p:cNvSpPr>
          <p:nvPr>
            <p:ph type="sldNum" sz="quarter" idx="12"/>
          </p:nvPr>
        </p:nvSpPr>
        <p:spPr>
          <a:xfrm>
            <a:off x="7589520" y="6480969"/>
            <a:ext cx="502920" cy="301752"/>
          </a:xfrm>
        </p:spPr>
        <p:txBody>
          <a:bodyPr/>
          <a:lstStyle/>
          <a:p>
            <a:fld id="{6CC8F864-CAAF-3C4B-9034-7B2D550E24E2}"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219456" y="367664"/>
            <a:ext cx="914400" cy="5943600"/>
          </a:xfrm>
        </p:spPr>
        <p:txBody>
          <a:bodyPr vert="vert270" anchor="b"/>
          <a:lstStyle>
            <a:lvl1pPr marL="0" marR="18288" algn="r">
              <a:spcBef>
                <a:spcPts val="0"/>
              </a:spcBef>
              <a:buNone/>
              <a:defRPr sz="2900" b="0" cap="all" baseline="0"/>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1135856" y="367664"/>
            <a:ext cx="2438400" cy="5943600"/>
          </a:xfrm>
        </p:spPr>
        <p:txBody>
          <a:bodyPr anchor="t"/>
          <a:lstStyle>
            <a:lvl1pPr marL="0" indent="0">
              <a:spcBef>
                <a:spcPts val="0"/>
              </a:spcBef>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651250" y="320040"/>
            <a:ext cx="5276088" cy="5989320"/>
          </a:xfrm>
        </p:spPr>
        <p:txBody>
          <a:bodyPr/>
          <a:lstStyle>
            <a:lvl1pPr>
              <a:spcBef>
                <a:spcPts val="0"/>
              </a:spcBef>
              <a:defRPr sz="3000"/>
            </a:lvl1pPr>
            <a:lvl2pPr>
              <a:defRPr sz="2600"/>
            </a:lvl2pPr>
            <a:lvl3pPr>
              <a:defRPr sz="24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278976" y="6556248"/>
            <a:ext cx="2133600" cy="301752"/>
          </a:xfrm>
        </p:spPr>
        <p:txBody>
          <a:bodyPr/>
          <a:lstStyle>
            <a:lvl1pPr>
              <a:defRPr sz="900"/>
            </a:lvl1pPr>
          </a:lstStyle>
          <a:p>
            <a:fld id="{E6F49172-7FB8-7F40-A7FC-00641849A1CF}" type="datetimeFigureOut">
              <a:rPr lang="en-US" smtClean="0"/>
              <a:pPr/>
              <a:t>12/6/16</a:t>
            </a:fld>
            <a:endParaRPr lang="en-US"/>
          </a:p>
        </p:txBody>
      </p:sp>
      <p:sp>
        <p:nvSpPr>
          <p:cNvPr id="6" name="Footer Placeholder 5"/>
          <p:cNvSpPr>
            <a:spLocks noGrp="1"/>
          </p:cNvSpPr>
          <p:nvPr>
            <p:ph type="ftr" sz="quarter" idx="11"/>
          </p:nvPr>
        </p:nvSpPr>
        <p:spPr>
          <a:xfrm>
            <a:off x="1135856" y="6556248"/>
            <a:ext cx="5143120" cy="301752"/>
          </a:xfrm>
        </p:spPr>
        <p:txBody>
          <a:bodyPr/>
          <a:lstStyle>
            <a:lvl1pPr>
              <a:defRPr sz="900"/>
            </a:lvl1pPr>
          </a:lstStyle>
          <a:p>
            <a:endParaRPr lang="en-US"/>
          </a:p>
        </p:txBody>
      </p:sp>
      <p:sp>
        <p:nvSpPr>
          <p:cNvPr id="7" name="Slide Number Placeholder 6"/>
          <p:cNvSpPr>
            <a:spLocks noGrp="1"/>
          </p:cNvSpPr>
          <p:nvPr>
            <p:ph type="sldNum" sz="quarter" idx="12"/>
          </p:nvPr>
        </p:nvSpPr>
        <p:spPr>
          <a:xfrm>
            <a:off x="8410576" y="6556248"/>
            <a:ext cx="502920" cy="301752"/>
          </a:xfrm>
        </p:spPr>
        <p:txBody>
          <a:bodyPr/>
          <a:lstStyle>
            <a:lvl1pPr>
              <a:defRPr sz="900"/>
            </a:lvl1pPr>
          </a:lstStyle>
          <a:p>
            <a:fld id="{6CC8F864-CAAF-3C4B-9034-7B2D550E24E2}"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219456" y="150896"/>
            <a:ext cx="914400" cy="6400800"/>
          </a:xfrm>
        </p:spPr>
        <p:txBody>
          <a:bodyPr vert="vert270" anchor="b"/>
          <a:lstStyle>
            <a:lvl1pPr marL="0" algn="l">
              <a:buNone/>
              <a:defRPr sz="3000" b="0" cap="all" baseline="0"/>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138237" y="373966"/>
            <a:ext cx="7333488" cy="5486400"/>
          </a:xfrm>
          <a:solidFill>
            <a:schemeClr val="bg2">
              <a:shade val="50000"/>
            </a:schemeClr>
          </a:solidFill>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1143000" y="5867400"/>
            <a:ext cx="7333488" cy="685800"/>
          </a:xfrm>
          <a:solidFill>
            <a:schemeClr val="accent1">
              <a:alpha val="15000"/>
            </a:schemeClr>
          </a:solidFill>
          <a:ln>
            <a:solidFill>
              <a:schemeClr val="accent1"/>
            </a:solidFill>
            <a:miter lim="800000"/>
          </a:ln>
        </p:spPr>
        <p:txBody>
          <a:bodyPr/>
          <a:lstStyle>
            <a:lvl1pPr marL="0" indent="0">
              <a:spcBef>
                <a:spcPts val="0"/>
              </a:spcBef>
              <a:buNone/>
              <a:defRPr sz="14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6108192" y="6556248"/>
            <a:ext cx="2103120" cy="301752"/>
          </a:xfrm>
        </p:spPr>
        <p:txBody>
          <a:bodyPr/>
          <a:lstStyle>
            <a:lvl1pPr>
              <a:defRPr sz="900"/>
            </a:lvl1pPr>
          </a:lstStyle>
          <a:p>
            <a:fld id="{E6F49172-7FB8-7F40-A7FC-00641849A1CF}" type="datetimeFigureOut">
              <a:rPr lang="en-US" smtClean="0"/>
              <a:pPr/>
              <a:t>12/6/16</a:t>
            </a:fld>
            <a:endParaRPr lang="en-US"/>
          </a:p>
        </p:txBody>
      </p:sp>
      <p:sp>
        <p:nvSpPr>
          <p:cNvPr id="6" name="Footer Placeholder 5"/>
          <p:cNvSpPr>
            <a:spLocks noGrp="1"/>
          </p:cNvSpPr>
          <p:nvPr>
            <p:ph type="ftr" sz="quarter" idx="11"/>
          </p:nvPr>
        </p:nvSpPr>
        <p:spPr>
          <a:xfrm>
            <a:off x="1170432" y="6557169"/>
            <a:ext cx="4948072" cy="301752"/>
          </a:xfrm>
        </p:spPr>
        <p:txBody>
          <a:bodyPr/>
          <a:lstStyle>
            <a:lvl1pPr>
              <a:defRPr sz="900"/>
            </a:lvl1pPr>
          </a:lstStyle>
          <a:p>
            <a:endParaRPr lang="en-US"/>
          </a:p>
        </p:txBody>
      </p:sp>
      <p:sp>
        <p:nvSpPr>
          <p:cNvPr id="7" name="Slide Number Placeholder 6"/>
          <p:cNvSpPr>
            <a:spLocks noGrp="1"/>
          </p:cNvSpPr>
          <p:nvPr>
            <p:ph type="sldNum" sz="quarter" idx="12"/>
          </p:nvPr>
        </p:nvSpPr>
        <p:spPr>
          <a:xfrm>
            <a:off x="8217192" y="6556248"/>
            <a:ext cx="365760" cy="301752"/>
          </a:xfrm>
        </p:spPr>
        <p:txBody>
          <a:bodyPr/>
          <a:lstStyle>
            <a:lvl1pPr algn="ctr">
              <a:defRPr sz="900"/>
            </a:lvl1pPr>
          </a:lstStyle>
          <a:p>
            <a:fld id="{6CC8F864-CAAF-3C4B-9034-7B2D550E24E2}"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11" name="Right Triangle 10"/>
          <p:cNvSpPr/>
          <p:nvPr/>
        </p:nvSpPr>
        <p:spPr>
          <a:xfrm>
            <a:off x="7034" y="14068"/>
            <a:ext cx="9129932" cy="6836899"/>
          </a:xfrm>
          <a:prstGeom prst="rtTriangle">
            <a:avLst/>
          </a:prstGeom>
          <a:gradFill flip="none" rotWithShape="1">
            <a:gsLst>
              <a:gs pos="0">
                <a:schemeClr val="tx2">
                  <a:alpha val="10000"/>
                </a:schemeClr>
              </a:gs>
              <a:gs pos="70000">
                <a:schemeClr val="tx2">
                  <a:alpha val="8000"/>
                </a:schemeClr>
              </a:gs>
              <a:gs pos="100000">
                <a:schemeClr val="tx2">
                  <a:alpha val="1000"/>
                </a:schemeClr>
              </a:gs>
            </a:gsLst>
            <a:lin ang="80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cxnSp>
        <p:nvCxnSpPr>
          <p:cNvPr id="8" name="Straight Connector 7"/>
          <p:cNvCxnSpPr/>
          <p:nvPr/>
        </p:nvCxnSpPr>
        <p:spPr>
          <a:xfrm>
            <a:off x="0" y="7034"/>
            <a:ext cx="9136966" cy="6843933"/>
          </a:xfrm>
          <a:prstGeom prst="line">
            <a:avLst/>
          </a:prstGeom>
          <a:noFill/>
          <a:ln w="5000" cap="rnd" cmpd="sng" algn="ctr">
            <a:solidFill>
              <a:schemeClr val="bg2">
                <a:tint val="55000"/>
                <a:satMod val="200000"/>
                <a:alpha val="35000"/>
              </a:scheme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rot="10800000" flipV="1">
            <a:off x="6468794" y="4948410"/>
            <a:ext cx="2672861" cy="1900210"/>
          </a:xfrm>
          <a:prstGeom prst="line">
            <a:avLst/>
          </a:prstGeom>
          <a:noFill/>
          <a:ln w="6000" cap="rnd" cmpd="sng" algn="ctr">
            <a:solidFill>
              <a:schemeClr val="bg2">
                <a:tint val="50000"/>
                <a:satMod val="200000"/>
                <a:alpha val="45000"/>
              </a:schemeClr>
            </a:solidFill>
            <a:prstDash val="solid"/>
          </a:ln>
          <a:effectLst/>
        </p:spPr>
        <p:style>
          <a:lnRef idx="2">
            <a:schemeClr val="accent1"/>
          </a:lnRef>
          <a:fillRef idx="0">
            <a:schemeClr val="accent1"/>
          </a:fillRef>
          <a:effectRef idx="1">
            <a:schemeClr val="accent1"/>
          </a:effectRef>
          <a:fontRef idx="minor">
            <a:schemeClr val="tx1"/>
          </a:fontRef>
        </p:style>
      </p:cxnSp>
      <p:sp>
        <p:nvSpPr>
          <p:cNvPr id="22" name="Title Placeholder 21"/>
          <p:cNvSpPr>
            <a:spLocks noGrp="1"/>
          </p:cNvSpPr>
          <p:nvPr>
            <p:ph type="title"/>
          </p:nvPr>
        </p:nvSpPr>
        <p:spPr>
          <a:xfrm>
            <a:off x="457200" y="267494"/>
            <a:ext cx="8229600" cy="1399032"/>
          </a:xfrm>
          <a:prstGeom prst="rect">
            <a:avLst/>
          </a:prstGeom>
        </p:spPr>
        <p:txBody>
          <a:bodyPr vert="horz" anchor="ctr">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457200" y="1882808"/>
            <a:ext cx="8229600" cy="4572000"/>
          </a:xfrm>
          <a:prstGeom prst="rect">
            <a:avLst/>
          </a:prstGeom>
        </p:spPr>
        <p:txBody>
          <a:bodyPr vert="horz" anchor="t">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4791456" y="6480969"/>
            <a:ext cx="2133600" cy="301752"/>
          </a:xfrm>
          <a:prstGeom prst="rect">
            <a:avLst/>
          </a:prstGeom>
        </p:spPr>
        <p:txBody>
          <a:bodyPr vert="horz" anchor="b"/>
          <a:lstStyle>
            <a:lvl1pPr algn="l" eaLnBrk="1" latinLnBrk="0" hangingPunct="1">
              <a:defRPr kumimoji="0" sz="1000" b="0">
                <a:solidFill>
                  <a:schemeClr val="tx1"/>
                </a:solidFill>
              </a:defRPr>
            </a:lvl1pPr>
          </a:lstStyle>
          <a:p>
            <a:fld id="{E6F49172-7FB8-7F40-A7FC-00641849A1CF}" type="datetimeFigureOut">
              <a:rPr lang="en-US" smtClean="0"/>
              <a:pPr/>
              <a:t>12/6/16</a:t>
            </a:fld>
            <a:endParaRPr lang="en-US"/>
          </a:p>
        </p:txBody>
      </p:sp>
      <p:sp>
        <p:nvSpPr>
          <p:cNvPr id="3" name="Footer Placeholder 2"/>
          <p:cNvSpPr>
            <a:spLocks noGrp="1"/>
          </p:cNvSpPr>
          <p:nvPr>
            <p:ph type="ftr" sz="quarter" idx="3"/>
          </p:nvPr>
        </p:nvSpPr>
        <p:spPr>
          <a:xfrm>
            <a:off x="457200" y="6481890"/>
            <a:ext cx="4260056" cy="300831"/>
          </a:xfrm>
          <a:prstGeom prst="rect">
            <a:avLst/>
          </a:prstGeom>
        </p:spPr>
        <p:txBody>
          <a:bodyPr vert="horz" anchor="b"/>
          <a:lstStyle>
            <a:lvl1pPr algn="r" eaLnBrk="1" latinLnBrk="0" hangingPunct="1">
              <a:defRPr kumimoji="0" sz="1000">
                <a:solidFill>
                  <a:schemeClr val="tx1"/>
                </a:solidFill>
              </a:defRPr>
            </a:lvl1pPr>
          </a:lstStyle>
          <a:p>
            <a:endParaRPr lang="en-US"/>
          </a:p>
        </p:txBody>
      </p:sp>
      <p:sp>
        <p:nvSpPr>
          <p:cNvPr id="23" name="Slide Number Placeholder 22"/>
          <p:cNvSpPr>
            <a:spLocks noGrp="1"/>
          </p:cNvSpPr>
          <p:nvPr>
            <p:ph type="sldNum" sz="quarter" idx="4"/>
          </p:nvPr>
        </p:nvSpPr>
        <p:spPr>
          <a:xfrm>
            <a:off x="7589520" y="6480969"/>
            <a:ext cx="502920" cy="301752"/>
          </a:xfrm>
          <a:prstGeom prst="rect">
            <a:avLst/>
          </a:prstGeom>
        </p:spPr>
        <p:txBody>
          <a:bodyPr vert="horz" anchor="b"/>
          <a:lstStyle>
            <a:lvl1pPr algn="ctr" eaLnBrk="1" latinLnBrk="0" hangingPunct="1">
              <a:defRPr kumimoji="0" sz="1200">
                <a:solidFill>
                  <a:schemeClr val="tx1"/>
                </a:solidFill>
              </a:defRPr>
            </a:lvl1pPr>
          </a:lstStyle>
          <a:p>
            <a:fld id="{6CC8F864-CAAF-3C4B-9034-7B2D550E24E2}"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688" r:id="rId1"/>
    <p:sldLayoutId id="2147483689" r:id="rId2"/>
    <p:sldLayoutId id="2147483690" r:id="rId3"/>
    <p:sldLayoutId id="2147483691" r:id="rId4"/>
    <p:sldLayoutId id="2147483692" r:id="rId5"/>
    <p:sldLayoutId id="2147483693" r:id="rId6"/>
    <p:sldLayoutId id="2147483694" r:id="rId7"/>
    <p:sldLayoutId id="2147483695" r:id="rId8"/>
    <p:sldLayoutId id="2147483696" r:id="rId9"/>
    <p:sldLayoutId id="2147483697" r:id="rId10"/>
    <p:sldLayoutId id="2147483698" r:id="rId11"/>
  </p:sldLayoutIdLst>
  <p:txStyles>
    <p:titleStyle>
      <a:lvl1pPr marL="484632" algn="l" rtl="0" eaLnBrk="1" latinLnBrk="0" hangingPunct="1">
        <a:spcBef>
          <a:spcPct val="0"/>
        </a:spcBef>
        <a:buNone/>
        <a:defRPr kumimoji="0" sz="4200" kern="1200">
          <a:ln w="6350">
            <a:solidFill>
              <a:schemeClr val="accent1">
                <a:shade val="43000"/>
              </a:schemeClr>
            </a:solidFill>
          </a:ln>
          <a:solidFill>
            <a:schemeClr val="accent1">
              <a:tint val="83000"/>
              <a:satMod val="150000"/>
            </a:schemeClr>
          </a:solidFill>
          <a:effectLst>
            <a:outerShdw blurRad="26000" dist="26000" dir="14500000" algn="tl" rotWithShape="0">
              <a:srgbClr val="000000">
                <a:alpha val="40000"/>
              </a:srgbClr>
            </a:outerShdw>
          </a:effectLst>
          <a:latin typeface="+mj-lt"/>
          <a:ea typeface="+mj-ea"/>
          <a:cs typeface="+mj-cs"/>
        </a:defRPr>
      </a:lvl1pPr>
    </p:titleStyle>
    <p:bodyStyle>
      <a:lvl1pPr marL="448056"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822960" indent="-285750" algn="l" rtl="0" eaLnBrk="1" latinLnBrk="0" hangingPunct="1">
        <a:spcBef>
          <a:spcPct val="20000"/>
        </a:spcBef>
        <a:buClr>
          <a:schemeClr val="accent1"/>
        </a:buClr>
        <a:buSzPct val="95000"/>
        <a:buFont typeface="Verdana"/>
        <a:buChar char="›"/>
        <a:defRPr kumimoji="0" sz="2600" kern="1200">
          <a:solidFill>
            <a:schemeClr val="tx1"/>
          </a:solidFill>
          <a:latin typeface="+mn-lt"/>
          <a:ea typeface="+mn-ea"/>
          <a:cs typeface="+mn-cs"/>
        </a:defRPr>
      </a:lvl2pPr>
      <a:lvl3pPr marL="1106424" indent="-228600" algn="l" rtl="0" eaLnBrk="1" latinLnBrk="0" hangingPunct="1">
        <a:spcBef>
          <a:spcPct val="20000"/>
        </a:spcBef>
        <a:buClr>
          <a:schemeClr val="accent1"/>
        </a:buClr>
        <a:buFont typeface="Wingdings 2"/>
        <a:buChar char=""/>
        <a:defRPr kumimoji="0" sz="2400" kern="1200">
          <a:solidFill>
            <a:schemeClr val="tx1"/>
          </a:solidFill>
          <a:latin typeface="+mn-lt"/>
          <a:ea typeface="+mn-ea"/>
          <a:cs typeface="+mn-cs"/>
        </a:defRPr>
      </a:lvl3pPr>
      <a:lvl4pPr marL="1371600" indent="-210312" algn="l" rtl="0" eaLnBrk="1" latinLnBrk="0" hangingPunct="1">
        <a:spcBef>
          <a:spcPct val="20000"/>
        </a:spcBef>
        <a:buClr>
          <a:schemeClr val="accent1"/>
        </a:buClr>
        <a:buFont typeface="Wingdings 2"/>
        <a:buChar char=""/>
        <a:defRPr kumimoji="0" sz="2000" kern="1200">
          <a:solidFill>
            <a:schemeClr val="tx1"/>
          </a:solidFill>
          <a:latin typeface="+mn-lt"/>
          <a:ea typeface="+mn-ea"/>
          <a:cs typeface="+mn-cs"/>
        </a:defRPr>
      </a:lvl4pPr>
      <a:lvl5pPr marL="1600200" indent="-210312" algn="l" rtl="0" eaLnBrk="1" latinLnBrk="0" hangingPunct="1">
        <a:spcBef>
          <a:spcPct val="20000"/>
        </a:spcBef>
        <a:buClr>
          <a:schemeClr val="accent1">
            <a:tint val="75000"/>
          </a:schemeClr>
        </a:buClr>
        <a:buFont typeface="Wingdings 2"/>
        <a:buChar char=""/>
        <a:defRPr kumimoji="0" sz="1900" kern="1200">
          <a:solidFill>
            <a:schemeClr val="tx1"/>
          </a:solidFill>
          <a:latin typeface="+mn-lt"/>
          <a:ea typeface="+mn-ea"/>
          <a:cs typeface="+mn-cs"/>
        </a:defRPr>
      </a:lvl5pPr>
      <a:lvl6pPr marL="1828800" indent="-210312" algn="l" rtl="0" eaLnBrk="1" latinLnBrk="0" hangingPunct="1">
        <a:spcBef>
          <a:spcPct val="20000"/>
        </a:spcBef>
        <a:buClr>
          <a:schemeClr val="accent1">
            <a:tint val="75000"/>
          </a:schemeClr>
        </a:buClr>
        <a:buFont typeface="Wingdings 2"/>
        <a:buChar char=""/>
        <a:defRPr kumimoji="0" sz="1800" kern="1200">
          <a:solidFill>
            <a:schemeClr val="tx1"/>
          </a:solidFill>
          <a:latin typeface="+mn-lt"/>
          <a:ea typeface="+mn-ea"/>
          <a:cs typeface="+mn-cs"/>
        </a:defRPr>
      </a:lvl6pPr>
      <a:lvl7pPr marL="2084832" indent="-210312" algn="l" rtl="0" eaLnBrk="1" latinLnBrk="0" hangingPunct="1">
        <a:spcBef>
          <a:spcPct val="20000"/>
        </a:spcBef>
        <a:buClr>
          <a:schemeClr val="accent1">
            <a:tint val="75000"/>
          </a:schemeClr>
        </a:buClr>
        <a:buFont typeface="Wingdings 2"/>
        <a:buChar char=""/>
        <a:defRPr kumimoji="0" sz="1600" kern="1200">
          <a:solidFill>
            <a:schemeClr val="tx1"/>
          </a:solidFill>
          <a:latin typeface="+mn-lt"/>
          <a:ea typeface="+mn-ea"/>
          <a:cs typeface="+mn-cs"/>
        </a:defRPr>
      </a:lvl7pPr>
      <a:lvl8pPr marL="2286000" indent="-182880" algn="l" rtl="0" eaLnBrk="1" latinLnBrk="0" hangingPunct="1">
        <a:spcBef>
          <a:spcPct val="20000"/>
        </a:spcBef>
        <a:buClr>
          <a:schemeClr val="accent1">
            <a:tint val="75000"/>
          </a:schemeClr>
        </a:buClr>
        <a:buFont typeface="Wingdings 2"/>
        <a:buChar char=""/>
        <a:defRPr kumimoji="0" sz="1600" kern="1200">
          <a:solidFill>
            <a:schemeClr val="tx1"/>
          </a:solidFill>
          <a:latin typeface="+mn-lt"/>
          <a:ea typeface="+mn-ea"/>
          <a:cs typeface="+mn-cs"/>
        </a:defRPr>
      </a:lvl8pPr>
      <a:lvl9pPr marL="2514600" indent="-182880" algn="l" rtl="0" eaLnBrk="1" latinLnBrk="0" hangingPunct="1">
        <a:spcBef>
          <a:spcPct val="20000"/>
        </a:spcBef>
        <a:buClr>
          <a:schemeClr val="accent1">
            <a:tint val="75000"/>
          </a:schemeClr>
        </a:buClr>
        <a:buFont typeface="Wingdings 2"/>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file://localhost/%09http/::www.edutopia.org:multiple-intelligences-research" TargetMode="External"/><Relationship Id="rId4" Type="http://schemas.openxmlformats.org/officeDocument/2006/relationships/hyperlink" Target="http://www.edutopia.org/multiple-intelligences-research" TargetMode="External"/><Relationship Id="rId1" Type="http://schemas.openxmlformats.org/officeDocument/2006/relationships/slideLayout" Target="../slideLayouts/slideLayout2.xml"/><Relationship Id="rId2" Type="http://schemas.openxmlformats.org/officeDocument/2006/relationships/hyperlink" Target="http://www.wsj.com/articles/does-technology-belong-in-classroom-i" TargetMode="Externa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www.brighthubeducation.com/teaching-methods-tips/111749-integrating-blooms-t" TargetMode="Externa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www.educationworld.com/a_tech/tech/tech176.shtml" TargetMode="Externa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smtClean="0"/>
              <a:t>Technology Integration in </a:t>
            </a:r>
            <a:r>
              <a:rPr lang="en-US" dirty="0" smtClean="0"/>
              <a:t>the Classroom</a:t>
            </a:r>
            <a:endParaRPr lang="en-US" dirty="0"/>
          </a:p>
        </p:txBody>
      </p:sp>
      <p:sp>
        <p:nvSpPr>
          <p:cNvPr id="3" name="Subtitle 2"/>
          <p:cNvSpPr>
            <a:spLocks noGrp="1"/>
          </p:cNvSpPr>
          <p:nvPr>
            <p:ph type="subTitle" idx="1"/>
          </p:nvPr>
        </p:nvSpPr>
        <p:spPr>
          <a:xfrm>
            <a:off x="540544" y="3467429"/>
            <a:ext cx="8062912" cy="1752600"/>
          </a:xfrm>
        </p:spPr>
        <p:txBody>
          <a:bodyPr>
            <a:normAutofit/>
          </a:bodyPr>
          <a:lstStyle/>
          <a:p>
            <a:r>
              <a:rPr lang="en-US" b="1" dirty="0" err="1" smtClean="0"/>
              <a:t>Alexa</a:t>
            </a:r>
            <a:r>
              <a:rPr lang="en-US" b="1" dirty="0" smtClean="0"/>
              <a:t> Sbordone</a:t>
            </a:r>
          </a:p>
          <a:p>
            <a:r>
              <a:rPr lang="en-US" sz="2200" dirty="0" smtClean="0"/>
              <a:t>Education 7201T- Seminar in Applied Theory and Research</a:t>
            </a:r>
          </a:p>
          <a:p>
            <a:r>
              <a:rPr lang="en-US" sz="2200" dirty="0" smtClean="0"/>
              <a:t>Fall 2016</a:t>
            </a:r>
          </a:p>
          <a:p>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1970" y="267494"/>
            <a:ext cx="8556910" cy="1399032"/>
          </a:xfrm>
        </p:spPr>
        <p:txBody>
          <a:bodyPr>
            <a:noAutofit/>
          </a:bodyPr>
          <a:lstStyle/>
          <a:p>
            <a:r>
              <a:rPr lang="en-US" sz="4500" dirty="0" smtClean="0"/>
              <a:t>Statement of the Hypothesis</a:t>
            </a:r>
            <a:endParaRPr lang="en-US" sz="4500" dirty="0"/>
          </a:p>
        </p:txBody>
      </p:sp>
      <p:sp>
        <p:nvSpPr>
          <p:cNvPr id="3" name="Content Placeholder 2"/>
          <p:cNvSpPr>
            <a:spLocks noGrp="1"/>
          </p:cNvSpPr>
          <p:nvPr>
            <p:ph idx="1"/>
          </p:nvPr>
        </p:nvSpPr>
        <p:spPr>
          <a:xfrm>
            <a:off x="457200" y="1882808"/>
            <a:ext cx="8229600" cy="4275910"/>
          </a:xfrm>
        </p:spPr>
        <p:txBody>
          <a:bodyPr>
            <a:normAutofit/>
          </a:bodyPr>
          <a:lstStyle/>
          <a:p>
            <a:r>
              <a:rPr lang="en-US" sz="3200" dirty="0" smtClean="0"/>
              <a:t>Implementing instructional technology to 23 second grade students, three times a week for forty-five minutes for over six weeks in the morning, at a New York City public school in Brooklyn, New York, will increase overall student literacy test scores.</a:t>
            </a:r>
            <a:endParaRPr lang="en-US" sz="3200"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1970" y="267494"/>
            <a:ext cx="8556910" cy="1399032"/>
          </a:xfrm>
        </p:spPr>
        <p:txBody>
          <a:bodyPr>
            <a:noAutofit/>
          </a:bodyPr>
          <a:lstStyle/>
          <a:p>
            <a:pPr algn="ctr"/>
            <a:r>
              <a:rPr lang="en-US" sz="4500" dirty="0" smtClean="0"/>
              <a:t>Participants </a:t>
            </a:r>
            <a:endParaRPr lang="en-US" sz="4500" dirty="0"/>
          </a:p>
        </p:txBody>
      </p:sp>
      <p:sp>
        <p:nvSpPr>
          <p:cNvPr id="3" name="Content Placeholder 2"/>
          <p:cNvSpPr>
            <a:spLocks noGrp="1"/>
          </p:cNvSpPr>
          <p:nvPr>
            <p:ph idx="1"/>
          </p:nvPr>
        </p:nvSpPr>
        <p:spPr>
          <a:xfrm>
            <a:off x="457200" y="1666526"/>
            <a:ext cx="8351680" cy="4492192"/>
          </a:xfrm>
        </p:spPr>
        <p:txBody>
          <a:bodyPr>
            <a:normAutofit fontScale="92500" lnSpcReduction="10000"/>
          </a:bodyPr>
          <a:lstStyle/>
          <a:p>
            <a:r>
              <a:rPr lang="en-US" sz="3200" dirty="0" smtClean="0"/>
              <a:t>The participants will consist of a group of 30 students from P.S. X, a public school in, Brooklyn, New York. The class chosen will be a second grade class studying literacy, where the students range from 7 to 8 years old. Other characteristics of the sample: many students are English Language Learners (ELL), but none of the students were evaluated for an Individualized Education Program (IEP).</a:t>
            </a:r>
          </a:p>
          <a:p>
            <a:endParaRPr lang="en-US" sz="3200"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1970" y="267494"/>
            <a:ext cx="8556910" cy="1399032"/>
          </a:xfrm>
        </p:spPr>
        <p:txBody>
          <a:bodyPr>
            <a:noAutofit/>
          </a:bodyPr>
          <a:lstStyle/>
          <a:p>
            <a:pPr algn="ctr"/>
            <a:r>
              <a:rPr lang="en-US" sz="4500" dirty="0" smtClean="0"/>
              <a:t>Instruments </a:t>
            </a:r>
            <a:endParaRPr lang="en-US" sz="4500" dirty="0"/>
          </a:p>
        </p:txBody>
      </p:sp>
      <p:sp>
        <p:nvSpPr>
          <p:cNvPr id="3" name="Content Placeholder 2"/>
          <p:cNvSpPr>
            <a:spLocks noGrp="1"/>
          </p:cNvSpPr>
          <p:nvPr>
            <p:ph idx="1"/>
          </p:nvPr>
        </p:nvSpPr>
        <p:spPr>
          <a:xfrm>
            <a:off x="457200" y="1666526"/>
            <a:ext cx="8351680" cy="4492192"/>
          </a:xfrm>
        </p:spPr>
        <p:txBody>
          <a:bodyPr>
            <a:normAutofit fontScale="77500" lnSpcReduction="20000"/>
          </a:bodyPr>
          <a:lstStyle/>
          <a:p>
            <a:r>
              <a:rPr lang="en-US" sz="3200" dirty="0"/>
              <a:t>The researcher will require permission from the principal and will then send a consent form to the classroom parents explaining the action research.  The purpose of my project is to find out whether integrating technology in the classroom during the ELA block improves overall literacy scores.  The students will be observed prior to technology rich instruction and will complete a pre-test. After observing students throughout the technology rich-infused instruction three times a week, for forty-five minutes, over six weeks, I will conduct a and post-test. Students will then complete a survey.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99851"/>
            <a:ext cx="8229600" cy="1155015"/>
          </a:xfrm>
        </p:spPr>
        <p:txBody>
          <a:bodyPr/>
          <a:lstStyle/>
          <a:p>
            <a:r>
              <a:rPr lang="en-US" dirty="0" smtClean="0"/>
              <a:t>References</a:t>
            </a:r>
            <a:endParaRPr lang="en-US" dirty="0"/>
          </a:p>
        </p:txBody>
      </p:sp>
      <p:sp>
        <p:nvSpPr>
          <p:cNvPr id="3" name="Content Placeholder 2"/>
          <p:cNvSpPr>
            <a:spLocks noGrp="1"/>
          </p:cNvSpPr>
          <p:nvPr>
            <p:ph idx="1"/>
          </p:nvPr>
        </p:nvSpPr>
        <p:spPr>
          <a:xfrm>
            <a:off x="457200" y="1340512"/>
            <a:ext cx="8229600" cy="4885816"/>
          </a:xfrm>
        </p:spPr>
        <p:txBody>
          <a:bodyPr>
            <a:normAutofit lnSpcReduction="10000"/>
          </a:bodyPr>
          <a:lstStyle/>
          <a:p>
            <a:r>
              <a:rPr lang="en-US" sz="1200" dirty="0" smtClean="0"/>
              <a:t>(2007, November 5). What Is Successful Technology Integration? [Web log]. Retrieved from </a:t>
            </a:r>
            <a:r>
              <a:rPr lang="en-US" sz="1200" dirty="0" err="1" smtClean="0"/>
              <a:t>https://www.edutopia.org/technology-integration-guide-description</a:t>
            </a:r>
            <a:r>
              <a:rPr lang="en-US" sz="1200" dirty="0" smtClean="0"/>
              <a:t> </a:t>
            </a:r>
          </a:p>
          <a:p>
            <a:pPr fontAlgn="base"/>
            <a:r>
              <a:rPr lang="en-US" sz="1200" dirty="0" smtClean="0"/>
              <a:t>(2015, May 10). Does Technology Belong in Classroom Instruction?  </a:t>
            </a:r>
            <a:r>
              <a:rPr lang="en-US" sz="1200" i="1" dirty="0" smtClean="0"/>
              <a:t>The Wall Street Journal.</a:t>
            </a:r>
            <a:r>
              <a:rPr lang="en-US" sz="1200" dirty="0" smtClean="0"/>
              <a:t>   Retrieved from </a:t>
            </a:r>
            <a:r>
              <a:rPr lang="en-US" sz="1200" u="sng" dirty="0" smtClean="0">
                <a:hlinkClick r:id="rId2"/>
              </a:rPr>
              <a:t>http://www.wsj.com/articles/does-technology-belong-in-classroom-i</a:t>
            </a:r>
            <a:r>
              <a:rPr lang="en-US" sz="1200" dirty="0" smtClean="0"/>
              <a:t>instruction-1431100454</a:t>
            </a:r>
          </a:p>
          <a:p>
            <a:r>
              <a:rPr lang="en-US" sz="1200" dirty="0" smtClean="0"/>
              <a:t>(2016, July 20) Multiple Intelligences: What Does the Research Say? Retrieved from</a:t>
            </a:r>
            <a:r>
              <a:rPr lang="en-US" sz="1200" b="1" dirty="0" smtClean="0"/>
              <a:t> </a:t>
            </a:r>
            <a:r>
              <a:rPr lang="en-US" sz="1200" u="sng" dirty="0" smtClean="0">
                <a:hlinkClick r:id="rId3" action="ppaction://hlinkfile"/>
              </a:rPr>
              <a:t>	</a:t>
            </a:r>
            <a:r>
              <a:rPr lang="en-US" sz="1200" u="sng" dirty="0" smtClean="0">
                <a:hlinkClick r:id="rId4"/>
              </a:rPr>
              <a:t>http://www.edutopia.org/multiple-intelligences-research</a:t>
            </a:r>
            <a:r>
              <a:rPr lang="en-US" sz="1200" u="sng" dirty="0" smtClean="0"/>
              <a:t> </a:t>
            </a:r>
            <a:r>
              <a:rPr lang="en-US" sz="1200" dirty="0" smtClean="0"/>
              <a:t> </a:t>
            </a:r>
          </a:p>
          <a:p>
            <a:r>
              <a:rPr lang="en-US" sz="1200" dirty="0" err="1" smtClean="0"/>
              <a:t>Blau</a:t>
            </a:r>
            <a:r>
              <a:rPr lang="en-US" sz="1200" dirty="0" smtClean="0"/>
              <a:t>, I. (2011). Teachers for "Smart Classrooms": The Extent of Implementation of an Interactive Whiteboard-based Professional Development Program on Elementary 	Teachers' Instructional Practices. </a:t>
            </a:r>
            <a:r>
              <a:rPr lang="en-US" sz="1200" i="1" dirty="0" smtClean="0"/>
              <a:t>Interdisciplinary Journal of E-Learning &amp; Learning 	Objects, 7 (7275-289, </a:t>
            </a:r>
            <a:r>
              <a:rPr lang="en-US" sz="1200" dirty="0" smtClean="0"/>
              <a:t>1-16</a:t>
            </a:r>
            <a:r>
              <a:rPr lang="en-US" sz="1200" i="1" dirty="0" smtClean="0"/>
              <a:t>.</a:t>
            </a:r>
            <a:r>
              <a:rPr lang="en-US" sz="1200" dirty="0" smtClean="0"/>
              <a:t> </a:t>
            </a:r>
          </a:p>
          <a:p>
            <a:r>
              <a:rPr lang="en-US" sz="1200" dirty="0" smtClean="0"/>
              <a:t>Bricker, V. (2015). </a:t>
            </a:r>
            <a:r>
              <a:rPr lang="en-US" sz="1200" dirty="0" err="1" smtClean="0"/>
              <a:t>iPads</a:t>
            </a:r>
            <a:r>
              <a:rPr lang="en-US" sz="1200" dirty="0" smtClean="0"/>
              <a:t> for Access, Independence, and Achievement. </a:t>
            </a:r>
            <a:r>
              <a:rPr lang="en-US" sz="1200" i="1" dirty="0" smtClean="0"/>
              <a:t>Odyssey: New Directions In Deaf Education</a:t>
            </a:r>
            <a:r>
              <a:rPr lang="en-US" sz="1200" dirty="0" smtClean="0"/>
              <a:t>, 1610-13.</a:t>
            </a:r>
          </a:p>
          <a:p>
            <a:r>
              <a:rPr lang="en-US" sz="1200" dirty="0" err="1" smtClean="0"/>
              <a:t>Caranikas</a:t>
            </a:r>
            <a:r>
              <a:rPr lang="en-US" sz="1200" dirty="0" smtClean="0"/>
              <a:t>-Walker, F., </a:t>
            </a:r>
            <a:r>
              <a:rPr lang="en-US" sz="1200" dirty="0" err="1" smtClean="0"/>
              <a:t>Huntsberger</a:t>
            </a:r>
            <a:r>
              <a:rPr lang="en-US" sz="1200" dirty="0" smtClean="0"/>
              <a:t>, B., Maloney, C., Shapley, K., Sheehan. D., </a:t>
            </a:r>
            <a:r>
              <a:rPr lang="en-US" sz="1200" dirty="0" err="1" smtClean="0"/>
              <a:t>Sturges</a:t>
            </a:r>
            <a:r>
              <a:rPr lang="en-US" sz="1200" dirty="0" smtClean="0"/>
              <a:t>, K.  (2006) Effects of Technology Immersion on Teaching and Learning: Evidence from 	Observations of Sixth-Grade Classrooms. </a:t>
            </a:r>
            <a:r>
              <a:rPr lang="en-US" sz="1200" i="1" dirty="0" smtClean="0"/>
              <a:t>Texas Center for Educational Research</a:t>
            </a:r>
            <a:r>
              <a:rPr lang="en-US" sz="1200" dirty="0" smtClean="0"/>
              <a:t>.   </a:t>
            </a:r>
          </a:p>
          <a:p>
            <a:r>
              <a:rPr lang="en-US" sz="1200" dirty="0" smtClean="0"/>
              <a:t>Carver, L. B. (2016). Teacher Perception of Barriers and Benefits in K-12 Technology Usage. </a:t>
            </a:r>
            <a:r>
              <a:rPr lang="en-US" sz="1200" i="1" dirty="0" smtClean="0"/>
              <a:t>Turkish Online Journal Of Educational Technology - TOJET, 15(1), </a:t>
            </a:r>
            <a:r>
              <a:rPr lang="en-US" sz="1200" dirty="0" smtClean="0"/>
              <a:t>110-116.</a:t>
            </a:r>
          </a:p>
          <a:p>
            <a:r>
              <a:rPr lang="en-US" sz="1200" dirty="0" smtClean="0"/>
              <a:t>Cradler, J., McNabb, M., Freeman, M., &amp; Burchett, R. (2002). How Does Technology Influence 	Student Learning?. </a:t>
            </a:r>
            <a:r>
              <a:rPr lang="en-US" sz="1200" i="1" dirty="0" smtClean="0"/>
              <a:t>Learning &amp; Leading With Technology</a:t>
            </a:r>
            <a:r>
              <a:rPr lang="en-US" sz="1200" dirty="0" smtClean="0"/>
              <a:t>, 29(8), 46-49,56.</a:t>
            </a:r>
          </a:p>
          <a:p>
            <a:r>
              <a:rPr lang="en-US" sz="1200" dirty="0" smtClean="0"/>
              <a:t>Giles, R. M., &amp; Shaw, E. L. (2011). SMART Boards Rock. </a:t>
            </a:r>
            <a:r>
              <a:rPr lang="en-US" sz="1200" i="1" dirty="0" smtClean="0"/>
              <a:t>Science And Children</a:t>
            </a:r>
            <a:r>
              <a:rPr lang="en-US" sz="1200" dirty="0" smtClean="0"/>
              <a:t>, 49(4), 36-37. </a:t>
            </a:r>
          </a:p>
          <a:p>
            <a:r>
              <a:rPr lang="en-US" sz="1200" dirty="0" smtClean="0"/>
              <a:t>Grant, M. M., Ross, S. M., &amp; Wang, W. (2005). Computers on wheels: an alternative to ‘each 	one has one’. </a:t>
            </a:r>
            <a:r>
              <a:rPr lang="en-US" sz="1200" i="1" dirty="0" smtClean="0"/>
              <a:t>British Journal Of Educational Technology</a:t>
            </a:r>
            <a:r>
              <a:rPr lang="en-US" sz="1200" dirty="0" smtClean="0"/>
              <a:t>, </a:t>
            </a:r>
            <a:r>
              <a:rPr lang="en-US" sz="1200" i="1" dirty="0" smtClean="0"/>
              <a:t>36</a:t>
            </a:r>
            <a:r>
              <a:rPr lang="en-US" sz="1200" dirty="0" smtClean="0"/>
              <a:t>(6), 1017-1034.</a:t>
            </a:r>
          </a:p>
          <a:p>
            <a:r>
              <a:rPr lang="en-US" sz="1200" dirty="0" smtClean="0"/>
              <a:t>Guru, C. (</a:t>
            </a:r>
            <a:r>
              <a:rPr lang="en-US" sz="1200" dirty="0" err="1" smtClean="0"/>
              <a:t>n.d</a:t>
            </a:r>
            <a:r>
              <a:rPr lang="en-US" sz="1200" dirty="0" smtClean="0"/>
              <a:t>.) The Disadvantages of Technology in Classroom. [Web log]. Retrieved from </a:t>
            </a:r>
            <a:r>
              <a:rPr lang="en-US" sz="1200" dirty="0" err="1" smtClean="0"/>
              <a:t>http://www.eslteachersboard.com/cgi-bin/tech/index.pl?read</a:t>
            </a:r>
            <a:r>
              <a:rPr lang="en-US" sz="1200" dirty="0" smtClean="0"/>
              <a:t>=136 </a:t>
            </a:r>
          </a:p>
          <a:p>
            <a:r>
              <a:rPr lang="en-US" sz="1200" dirty="0" smtClean="0"/>
              <a:t>Jackson, A., </a:t>
            </a:r>
            <a:r>
              <a:rPr lang="en-US" sz="1200" dirty="0" err="1" smtClean="0"/>
              <a:t>Gaudet</a:t>
            </a:r>
            <a:r>
              <a:rPr lang="en-US" sz="1200" dirty="0" smtClean="0"/>
              <a:t>, L., McDaniel, L., &amp; </a:t>
            </a:r>
            <a:r>
              <a:rPr lang="en-US" sz="1200" dirty="0" err="1" smtClean="0"/>
              <a:t>Brammer</a:t>
            </a:r>
            <a:r>
              <a:rPr lang="en-US" sz="1200" dirty="0" smtClean="0"/>
              <a:t>, D. (2009). Curriculum Integration: The Use 	of Technology to Support Learning. </a:t>
            </a:r>
            <a:r>
              <a:rPr lang="en-US" sz="1200" i="1" dirty="0" smtClean="0"/>
              <a:t>Journal Of College Teaching &amp; Learning</a:t>
            </a:r>
            <a:r>
              <a:rPr lang="en-US" sz="1200" dirty="0" smtClean="0"/>
              <a:t>, 6(7), 71-78.</a:t>
            </a:r>
          </a:p>
          <a:p>
            <a:endParaRPr lang="en-US" sz="1200" dirty="0" smtClean="0"/>
          </a:p>
          <a:p>
            <a:pPr>
              <a:buNone/>
            </a:pPr>
            <a:endParaRPr lang="en-US" sz="1200" dirty="0" smtClean="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99851"/>
            <a:ext cx="8229600" cy="1155015"/>
          </a:xfrm>
        </p:spPr>
        <p:txBody>
          <a:bodyPr/>
          <a:lstStyle/>
          <a:p>
            <a:r>
              <a:rPr lang="en-US" dirty="0" smtClean="0"/>
              <a:t>References</a:t>
            </a:r>
            <a:endParaRPr lang="en-US" dirty="0"/>
          </a:p>
        </p:txBody>
      </p:sp>
      <p:sp>
        <p:nvSpPr>
          <p:cNvPr id="3" name="Content Placeholder 2"/>
          <p:cNvSpPr>
            <a:spLocks noGrp="1"/>
          </p:cNvSpPr>
          <p:nvPr>
            <p:ph idx="1"/>
          </p:nvPr>
        </p:nvSpPr>
        <p:spPr>
          <a:xfrm>
            <a:off x="457200" y="1340512"/>
            <a:ext cx="8229600" cy="4885816"/>
          </a:xfrm>
        </p:spPr>
        <p:txBody>
          <a:bodyPr>
            <a:normAutofit/>
          </a:bodyPr>
          <a:lstStyle/>
          <a:p>
            <a:r>
              <a:rPr lang="en-US" sz="1200" dirty="0" err="1" smtClean="0"/>
              <a:t>Kalota</a:t>
            </a:r>
            <a:r>
              <a:rPr lang="en-US" sz="1200" dirty="0" smtClean="0"/>
              <a:t>, F., &amp; Hung, W. (2013). Instructional Effects of a Performance Support System Designed to Guide </a:t>
            </a:r>
            <a:r>
              <a:rPr lang="en-US" sz="1200" dirty="0" err="1" smtClean="0"/>
              <a:t>Preservice</a:t>
            </a:r>
            <a:r>
              <a:rPr lang="en-US" sz="1200" dirty="0" smtClean="0"/>
              <a:t> Teachers in Developing Technology Integration Strategies. </a:t>
            </a:r>
            <a:r>
              <a:rPr lang="en-US" sz="1200" i="1" dirty="0" smtClean="0"/>
              <a:t>British 	Journal Of Educational Technology</a:t>
            </a:r>
            <a:r>
              <a:rPr lang="en-US" sz="1200" dirty="0" smtClean="0"/>
              <a:t>, </a:t>
            </a:r>
            <a:r>
              <a:rPr lang="en-US" sz="1200" i="1" dirty="0" smtClean="0"/>
              <a:t>44(3),</a:t>
            </a:r>
            <a:r>
              <a:rPr lang="en-US" sz="1200" dirty="0" smtClean="0"/>
              <a:t> 442-452</a:t>
            </a:r>
          </a:p>
          <a:p>
            <a:r>
              <a:rPr lang="en-US" sz="1200" dirty="0" err="1" smtClean="0"/>
              <a:t>Keengwe</a:t>
            </a:r>
            <a:r>
              <a:rPr lang="en-US" sz="1200" dirty="0" smtClean="0"/>
              <a:t>, J., &amp; Hussein, F. (2014). Using Computer-Assisted Instruction to Enhance </a:t>
            </a:r>
            <a:r>
              <a:rPr lang="en-US" sz="1200" dirty="0" err="1" smtClean="0"/>
              <a:t>evement</a:t>
            </a:r>
            <a:r>
              <a:rPr lang="en-US" sz="1200" dirty="0" smtClean="0"/>
              <a:t> of 	English Language Learners. </a:t>
            </a:r>
            <a:r>
              <a:rPr lang="en-US" sz="1200" i="1" dirty="0" smtClean="0"/>
              <a:t>Education And Information Technologies, 19(2</a:t>
            </a:r>
            <a:r>
              <a:rPr lang="en-US" sz="1200" dirty="0" smtClean="0"/>
              <a:t>), 295-306.  </a:t>
            </a:r>
          </a:p>
          <a:p>
            <a:r>
              <a:rPr lang="en-US" sz="1200" dirty="0" err="1" smtClean="0"/>
              <a:t>Kulik</a:t>
            </a:r>
            <a:r>
              <a:rPr lang="en-US" sz="1200" dirty="0" smtClean="0"/>
              <a:t>, James A. (2003). “Effects of Using Instructional Technology in Elementary and 	Secondary Schools: What Controlled Evaluation Studies Say” </a:t>
            </a:r>
            <a:r>
              <a:rPr lang="en-US" sz="1200" i="1" dirty="0" smtClean="0"/>
              <a:t>SRI Project Number 	P10446.001</a:t>
            </a:r>
            <a:r>
              <a:rPr lang="en-US" sz="1200" dirty="0" smtClean="0"/>
              <a:t>: SRI International. Web. 8 Sept. 2016. </a:t>
            </a:r>
          </a:p>
          <a:p>
            <a:r>
              <a:rPr lang="en-US" sz="1200" dirty="0" smtClean="0"/>
              <a:t>Lewis, D. H. (2012, January 1). Enhanced One-to-One Technology Integration through Elementary Teachers' Technological, Pedagogical, and Content Knowledge. </a:t>
            </a:r>
            <a:r>
              <a:rPr lang="en-US" sz="1200" i="1" dirty="0" err="1" smtClean="0"/>
              <a:t>ProQuest</a:t>
            </a:r>
            <a:r>
              <a:rPr lang="en-US" sz="1200" i="1" dirty="0" smtClean="0"/>
              <a:t> LLC</a:t>
            </a:r>
            <a:r>
              <a:rPr lang="en-US" sz="1200" dirty="0" smtClean="0"/>
              <a:t>.</a:t>
            </a:r>
          </a:p>
          <a:p>
            <a:r>
              <a:rPr lang="en-US" sz="1200" dirty="0" smtClean="0"/>
              <a:t>Li, J., Snow, C., &amp; White, C. (2015). Teen Culture, Technology and Literacy Instruction: Urban Adolescent Students' Perspectives. </a:t>
            </a:r>
            <a:r>
              <a:rPr lang="en-US" sz="1200" i="1" dirty="0" smtClean="0"/>
              <a:t>Canadian Journal Of Learning And 	Technology, 41(3</a:t>
            </a:r>
            <a:r>
              <a:rPr lang="en-US" sz="1200" dirty="0" smtClean="0"/>
              <a:t>). </a:t>
            </a:r>
          </a:p>
          <a:p>
            <a:r>
              <a:rPr lang="en-US" sz="1200" dirty="0" err="1" smtClean="0"/>
              <a:t>Loertscher</a:t>
            </a:r>
            <a:r>
              <a:rPr lang="en-US" sz="1200" dirty="0" smtClean="0"/>
              <a:t>, David V. "Unleash the power of technology in education." </a:t>
            </a:r>
            <a:r>
              <a:rPr lang="en-US" sz="1200" i="1" dirty="0" smtClean="0"/>
              <a:t>Teacher Librarian</a:t>
            </a:r>
            <a:r>
              <a:rPr lang="en-US" sz="1200" dirty="0" smtClean="0"/>
              <a:t> 	39.1(2011): 46+. </a:t>
            </a:r>
            <a:r>
              <a:rPr lang="en-US" sz="1200" i="1" dirty="0" smtClean="0"/>
              <a:t>Academic </a:t>
            </a:r>
            <a:r>
              <a:rPr lang="en-US" sz="1200" i="1" dirty="0" err="1" smtClean="0"/>
              <a:t>OneFile</a:t>
            </a:r>
            <a:r>
              <a:rPr lang="en-US" sz="1200" dirty="0" smtClean="0"/>
              <a:t>. Web. 8 Sept. 2016. </a:t>
            </a:r>
          </a:p>
          <a:p>
            <a:r>
              <a:rPr lang="en-US" sz="1200" dirty="0" smtClean="0"/>
              <a:t>Means, B. (2010). Technology and Education Change: Focus on Student Learning. </a:t>
            </a:r>
            <a:r>
              <a:rPr lang="en-US" sz="1200" i="1" dirty="0" smtClean="0"/>
              <a:t>Journal Of 	Research On Technology In Education, 42(3),</a:t>
            </a:r>
            <a:r>
              <a:rPr lang="en-US" sz="1200" dirty="0" smtClean="0"/>
              <a:t> 285-307. </a:t>
            </a:r>
          </a:p>
          <a:p>
            <a:r>
              <a:rPr lang="en-US" sz="1200" dirty="0" err="1" smtClean="0"/>
              <a:t>Mechling</a:t>
            </a:r>
            <a:r>
              <a:rPr lang="en-US" sz="1200" dirty="0" smtClean="0"/>
              <a:t>, L. C., </a:t>
            </a:r>
            <a:r>
              <a:rPr lang="en-US" sz="1200" dirty="0" err="1" smtClean="0"/>
              <a:t>Gast</a:t>
            </a:r>
            <a:r>
              <a:rPr lang="en-US" sz="1200" dirty="0" smtClean="0"/>
              <a:t>, D. L., &amp; </a:t>
            </a:r>
            <a:r>
              <a:rPr lang="en-US" sz="1200" dirty="0" err="1" smtClean="0"/>
              <a:t>Krupa</a:t>
            </a:r>
            <a:r>
              <a:rPr lang="en-US" sz="1200" dirty="0" smtClean="0"/>
              <a:t>, K. (2007). Impact of Smart Board Technology: An 	Investigation of Sight Word Reading and Observational Learning. </a:t>
            </a:r>
            <a:r>
              <a:rPr lang="en-US" sz="1200" i="1" dirty="0" smtClean="0"/>
              <a:t>Journal Of Autism And 	Developmental Disorders</a:t>
            </a:r>
            <a:r>
              <a:rPr lang="en-US" sz="1200" dirty="0" smtClean="0"/>
              <a:t>, </a:t>
            </a:r>
            <a:r>
              <a:rPr lang="en-US" sz="1200" i="1" dirty="0" smtClean="0"/>
              <a:t>37(10),</a:t>
            </a:r>
            <a:r>
              <a:rPr lang="en-US" sz="1200" dirty="0" smtClean="0"/>
              <a:t> 1869-1882.</a:t>
            </a:r>
          </a:p>
          <a:p>
            <a:r>
              <a:rPr lang="en-US" sz="1200" dirty="0" smtClean="0"/>
              <a:t>Northrop, L., &amp; Killeen, E. (2013). A Framework for Using </a:t>
            </a:r>
            <a:r>
              <a:rPr lang="en-US" sz="1200" dirty="0" err="1" smtClean="0"/>
              <a:t>iPads</a:t>
            </a:r>
            <a:r>
              <a:rPr lang="en-US" sz="1200" dirty="0" smtClean="0"/>
              <a:t> to Build Early Literacy 	Skills. </a:t>
            </a:r>
            <a:r>
              <a:rPr lang="en-US" sz="1200" i="1" dirty="0" smtClean="0"/>
              <a:t>Reading Teacher, 66(7</a:t>
            </a:r>
            <a:r>
              <a:rPr lang="en-US" sz="1200" dirty="0" smtClean="0"/>
              <a:t>), 531-537. </a:t>
            </a:r>
          </a:p>
          <a:p>
            <a:r>
              <a:rPr lang="en-US" sz="1200" dirty="0" smtClean="0"/>
              <a:t>Signal, M. (2015). Bloom's Taxonomy and Technology Integration. 	</a:t>
            </a:r>
            <a:r>
              <a:rPr lang="en-US" sz="1200" dirty="0" smtClean="0">
                <a:hlinkClick r:id="rId2"/>
              </a:rPr>
              <a:t>http://www.brighthubeducation.com/teaching-methods-tips/111749-integrating-blooms-t</a:t>
            </a:r>
            <a:r>
              <a:rPr lang="en-US" sz="1200" dirty="0" smtClean="0"/>
              <a:t>	taxonomy-and-technology-into-curriculum/</a:t>
            </a:r>
          </a:p>
          <a:p>
            <a:endParaRPr lang="en-US" sz="1200" dirty="0" smtClean="0"/>
          </a:p>
          <a:p>
            <a:pPr>
              <a:buNone/>
            </a:pPr>
            <a:endParaRPr lang="en-US" sz="1200" dirty="0" smtClean="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99851"/>
            <a:ext cx="8229600" cy="1155015"/>
          </a:xfrm>
        </p:spPr>
        <p:txBody>
          <a:bodyPr/>
          <a:lstStyle/>
          <a:p>
            <a:r>
              <a:rPr lang="en-US" dirty="0" smtClean="0"/>
              <a:t>References</a:t>
            </a:r>
            <a:endParaRPr lang="en-US" dirty="0"/>
          </a:p>
        </p:txBody>
      </p:sp>
      <p:sp>
        <p:nvSpPr>
          <p:cNvPr id="3" name="Content Placeholder 2"/>
          <p:cNvSpPr>
            <a:spLocks noGrp="1"/>
          </p:cNvSpPr>
          <p:nvPr>
            <p:ph idx="1"/>
          </p:nvPr>
        </p:nvSpPr>
        <p:spPr>
          <a:xfrm>
            <a:off x="457200" y="1340512"/>
            <a:ext cx="8229600" cy="4885816"/>
          </a:xfrm>
        </p:spPr>
        <p:txBody>
          <a:bodyPr>
            <a:normAutofit/>
          </a:bodyPr>
          <a:lstStyle/>
          <a:p>
            <a:r>
              <a:rPr lang="en-US" sz="1200" dirty="0" smtClean="0"/>
              <a:t>Starr, L. (2011). Technology Integration Ideas That Work. [Web log] Retrieved from 	</a:t>
            </a:r>
            <a:r>
              <a:rPr lang="en-US" sz="1200" dirty="0" smtClean="0">
                <a:hlinkClick r:id="rId2"/>
              </a:rPr>
              <a:t>http://www.educationworld.com/a_tech/tech/tech176.shtml</a:t>
            </a:r>
            <a:endParaRPr lang="en-US" sz="1200" dirty="0" smtClean="0"/>
          </a:p>
          <a:p>
            <a:r>
              <a:rPr lang="en-US" sz="1200" dirty="0" smtClean="0"/>
              <a:t>Wang, C., </a:t>
            </a:r>
            <a:r>
              <a:rPr lang="en-US" sz="1200" dirty="0" err="1" smtClean="0"/>
              <a:t>Ke</a:t>
            </a:r>
            <a:r>
              <a:rPr lang="en-US" sz="1200" dirty="0" smtClean="0"/>
              <a:t>, Y., Wu, J., &amp; Hsu, W. (2012). Collaborative Action Research on Technology Integration for Science Learning. </a:t>
            </a:r>
            <a:r>
              <a:rPr lang="en-US" sz="1200" i="1" dirty="0" smtClean="0"/>
              <a:t>Journal of Science Education &amp; Technology, 21(1)</a:t>
            </a:r>
            <a:r>
              <a:rPr lang="en-US" sz="1200" i="1" smtClean="0"/>
              <a:t>,</a:t>
            </a:r>
            <a:r>
              <a:rPr lang="en-US" sz="1200" smtClean="0"/>
              <a:t> 125</a:t>
            </a:r>
            <a:r>
              <a:rPr lang="en-US" sz="1200" dirty="0" smtClean="0"/>
              <a:t>-132.  </a:t>
            </a:r>
          </a:p>
          <a:p>
            <a:r>
              <a:rPr lang="en-US" sz="1200" dirty="0" err="1" smtClean="0"/>
              <a:t>Zyad</a:t>
            </a:r>
            <a:r>
              <a:rPr lang="en-US" sz="1200" dirty="0" smtClean="0"/>
              <a:t>, H. (2016). Integrating Computers in the Classroom: Barriers and Teachers’ Attitudes. </a:t>
            </a:r>
            <a:r>
              <a:rPr lang="en-US" sz="1200" i="1" dirty="0" smtClean="0"/>
              <a:t>International Journal Of Instruction</a:t>
            </a:r>
            <a:r>
              <a:rPr lang="en-US" sz="1200" dirty="0" smtClean="0"/>
              <a:t>, 9(1), 65-78.</a:t>
            </a:r>
          </a:p>
          <a:p>
            <a:endParaRPr lang="en-US" sz="1200" dirty="0" smtClean="0"/>
          </a:p>
          <a:p>
            <a:pPr>
              <a:buNone/>
            </a:pPr>
            <a:endParaRPr lang="en-US" sz="1200" dirty="0" smtClean="0"/>
          </a:p>
        </p:txBody>
      </p:sp>
    </p:spTree>
    <p:extLst>
      <p:ext uri="{BB962C8B-B14F-4D97-AF65-F5344CB8AC3E}">
        <p14:creationId xmlns:p14="http://schemas.microsoft.com/office/powerpoint/2010/main" val="127833269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68914"/>
            <a:ext cx="8229600" cy="1155015"/>
          </a:xfrm>
        </p:spPr>
        <p:txBody>
          <a:bodyPr>
            <a:normAutofit fontScale="90000"/>
          </a:bodyPr>
          <a:lstStyle/>
          <a:p>
            <a:r>
              <a:rPr lang="en-US" dirty="0" smtClean="0"/>
              <a:t>Appendix A</a:t>
            </a:r>
            <a:br>
              <a:rPr lang="en-US" dirty="0" smtClean="0"/>
            </a:br>
            <a:r>
              <a:rPr lang="en-US" sz="2800" dirty="0" smtClean="0"/>
              <a:t>Parental Consent Form</a:t>
            </a:r>
            <a:endParaRPr lang="en-US" sz="2800" dirty="0"/>
          </a:p>
        </p:txBody>
      </p:sp>
      <p:sp>
        <p:nvSpPr>
          <p:cNvPr id="3" name="Content Placeholder 2"/>
          <p:cNvSpPr>
            <a:spLocks noGrp="1"/>
          </p:cNvSpPr>
          <p:nvPr>
            <p:ph idx="1"/>
          </p:nvPr>
        </p:nvSpPr>
        <p:spPr>
          <a:xfrm>
            <a:off x="131954" y="1177705"/>
            <a:ext cx="8863598" cy="5489735"/>
          </a:xfrm>
        </p:spPr>
        <p:txBody>
          <a:bodyPr>
            <a:normAutofit lnSpcReduction="10000"/>
          </a:bodyPr>
          <a:lstStyle/>
          <a:p>
            <a:pPr marL="64008" indent="0">
              <a:buNone/>
            </a:pPr>
            <a:endParaRPr lang="en-US" sz="1200" dirty="0" smtClean="0"/>
          </a:p>
          <a:p>
            <a:pPr marL="64008" indent="0">
              <a:buNone/>
            </a:pPr>
            <a:r>
              <a:rPr lang="en-US" sz="1200" dirty="0" smtClean="0"/>
              <a:t>Dear </a:t>
            </a:r>
            <a:r>
              <a:rPr lang="en-US" sz="1200" dirty="0"/>
              <a:t>Parent/ Guardian,</a:t>
            </a:r>
          </a:p>
          <a:p>
            <a:pPr marL="64008" indent="0">
              <a:buNone/>
            </a:pPr>
            <a:r>
              <a:rPr lang="en-US" sz="1200" dirty="0"/>
              <a:t> </a:t>
            </a:r>
          </a:p>
          <a:p>
            <a:pPr marL="64008" indent="0">
              <a:buNone/>
            </a:pPr>
            <a:r>
              <a:rPr lang="en-US" sz="1200" dirty="0"/>
              <a:t>My name is </a:t>
            </a:r>
            <a:r>
              <a:rPr lang="en-US" sz="1200" dirty="0" err="1"/>
              <a:t>Alexa</a:t>
            </a:r>
            <a:r>
              <a:rPr lang="en-US" sz="1200" dirty="0"/>
              <a:t> </a:t>
            </a:r>
            <a:r>
              <a:rPr lang="en-US" sz="1200" dirty="0" err="1"/>
              <a:t>Sbordone</a:t>
            </a:r>
            <a:r>
              <a:rPr lang="en-US" sz="1200" dirty="0"/>
              <a:t> and I am currently a graduate student in the Childhood Education Master's Program at Brooklyn College. This semester, I am working on an Action Research Project. The purpose of my project is to find out whether integrating technology in the classroom during the ELA block improves overall literacy scores. Over a period of six weeks, I will observe our class, including your child, and implement strategies using various technological resources. The tests your child will be taking will not affect your child’s school grades in any way. Any information that can be identified with your child will remain confidential and will not be disclosed. All of the lessons will be administered during your child’s scheduled classroom instruction, and all standards will be addressed and accomplished.</a:t>
            </a:r>
          </a:p>
          <a:p>
            <a:pPr marL="64008" indent="0">
              <a:buNone/>
            </a:pPr>
            <a:r>
              <a:rPr lang="en-US" sz="1200" dirty="0"/>
              <a:t> </a:t>
            </a:r>
          </a:p>
          <a:p>
            <a:pPr marL="64008" indent="0">
              <a:buNone/>
            </a:pPr>
            <a:r>
              <a:rPr lang="en-US" sz="1200" dirty="0"/>
              <a:t>     In order to ensure success in my research, I am requesting your permission to use your student’s data for my study.  If you have any questions or concerns, please feel free to contact me via email at </a:t>
            </a:r>
            <a:r>
              <a:rPr lang="en-US" sz="1200" dirty="0" err="1"/>
              <a:t>asbordone@schools.nyc.gov</a:t>
            </a:r>
            <a:r>
              <a:rPr lang="en-US" sz="1200" dirty="0"/>
              <a:t> or by cell phone at (917) 664-****.</a:t>
            </a:r>
          </a:p>
          <a:p>
            <a:pPr marL="64008" indent="0">
              <a:buNone/>
            </a:pPr>
            <a:r>
              <a:rPr lang="en-US" sz="1200" dirty="0"/>
              <a:t> </a:t>
            </a:r>
          </a:p>
          <a:p>
            <a:pPr marL="64008" indent="0">
              <a:buNone/>
            </a:pPr>
            <a:r>
              <a:rPr lang="en-US" sz="1200" dirty="0"/>
              <a:t>Thank you in advance for your support!</a:t>
            </a:r>
          </a:p>
          <a:p>
            <a:pPr marL="64008" indent="0">
              <a:buNone/>
            </a:pPr>
            <a:r>
              <a:rPr lang="en-US" sz="1200" dirty="0"/>
              <a:t> </a:t>
            </a:r>
          </a:p>
          <a:p>
            <a:pPr marL="64008" indent="0">
              <a:buNone/>
            </a:pPr>
            <a:r>
              <a:rPr lang="en-US" sz="1200" dirty="0"/>
              <a:t>Sincerely,</a:t>
            </a:r>
          </a:p>
          <a:p>
            <a:pPr marL="64008" indent="0">
              <a:buNone/>
            </a:pPr>
            <a:r>
              <a:rPr lang="en-US" sz="1200" dirty="0" err="1"/>
              <a:t>Alexa</a:t>
            </a:r>
            <a:r>
              <a:rPr lang="en-US" sz="1200" dirty="0"/>
              <a:t> </a:t>
            </a:r>
            <a:r>
              <a:rPr lang="en-US" sz="1200" dirty="0" err="1"/>
              <a:t>Sbordone</a:t>
            </a:r>
            <a:endParaRPr lang="en-US" sz="1200" dirty="0"/>
          </a:p>
          <a:p>
            <a:pPr marL="64008" indent="0">
              <a:buNone/>
            </a:pPr>
            <a:r>
              <a:rPr lang="en-US" sz="1200" dirty="0"/>
              <a:t> </a:t>
            </a:r>
          </a:p>
          <a:p>
            <a:pPr marL="64008" indent="0">
              <a:buNone/>
            </a:pPr>
            <a:r>
              <a:rPr lang="en-US" sz="1200" dirty="0"/>
              <a:t> </a:t>
            </a:r>
          </a:p>
          <a:p>
            <a:pPr marL="64008" indent="0">
              <a:buNone/>
            </a:pPr>
            <a:r>
              <a:rPr lang="en-US" sz="1200" dirty="0"/>
              <a:t>Student’s Name </a:t>
            </a:r>
            <a:r>
              <a:rPr lang="en-US" sz="1200" dirty="0" smtClean="0"/>
              <a:t>___________________________</a:t>
            </a:r>
            <a:endParaRPr lang="en-US" sz="1200" dirty="0"/>
          </a:p>
          <a:p>
            <a:pPr marL="64008" indent="0">
              <a:buNone/>
            </a:pPr>
            <a:r>
              <a:rPr lang="en-US" sz="1200" dirty="0"/>
              <a:t> </a:t>
            </a:r>
          </a:p>
          <a:p>
            <a:pPr marL="64008" indent="0">
              <a:buNone/>
            </a:pPr>
            <a:r>
              <a:rPr lang="en-US" sz="1200" dirty="0"/>
              <a:t>        Yes, I give my child permission to take part in the research study.</a:t>
            </a:r>
            <a:r>
              <a:rPr lang="en-US" sz="1200" dirty="0"/>
              <a:t> </a:t>
            </a:r>
            <a:endParaRPr lang="en-US" sz="1200" dirty="0"/>
          </a:p>
          <a:p>
            <a:pPr marL="64008" indent="0">
              <a:buNone/>
            </a:pPr>
            <a:r>
              <a:rPr lang="en-US" sz="1200" dirty="0"/>
              <a:t> </a:t>
            </a:r>
          </a:p>
          <a:p>
            <a:pPr marL="64008" indent="0">
              <a:buNone/>
            </a:pPr>
            <a:r>
              <a:rPr lang="en-US" sz="1200" dirty="0"/>
              <a:t>        No, I do not give my child permission to take part in the research study.</a:t>
            </a:r>
            <a:r>
              <a:rPr lang="en-US" sz="1200" dirty="0"/>
              <a:t> </a:t>
            </a:r>
            <a:r>
              <a:rPr lang="en-US" sz="1200" dirty="0"/>
              <a:t> </a:t>
            </a:r>
          </a:p>
          <a:p>
            <a:pPr marL="64008" indent="0">
              <a:buNone/>
            </a:pPr>
            <a:r>
              <a:rPr lang="en-US" sz="1200" dirty="0"/>
              <a:t>Parent Signature ___________________________		Date ___________</a:t>
            </a:r>
          </a:p>
        </p:txBody>
      </p:sp>
    </p:spTree>
    <p:extLst>
      <p:ext uri="{BB962C8B-B14F-4D97-AF65-F5344CB8AC3E}">
        <p14:creationId xmlns:p14="http://schemas.microsoft.com/office/powerpoint/2010/main" val="339380613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99851"/>
            <a:ext cx="8229600" cy="1155015"/>
          </a:xfrm>
        </p:spPr>
        <p:txBody>
          <a:bodyPr>
            <a:normAutofit fontScale="90000"/>
          </a:bodyPr>
          <a:lstStyle/>
          <a:p>
            <a:r>
              <a:rPr lang="en-US" dirty="0" smtClean="0"/>
              <a:t>Appendix B</a:t>
            </a:r>
            <a:br>
              <a:rPr lang="en-US" dirty="0" smtClean="0"/>
            </a:br>
            <a:r>
              <a:rPr lang="en-US" sz="2800" dirty="0" smtClean="0"/>
              <a:t>Principal Consent Form</a:t>
            </a:r>
            <a:endParaRPr lang="en-US" sz="2800" dirty="0"/>
          </a:p>
        </p:txBody>
      </p:sp>
      <p:sp>
        <p:nvSpPr>
          <p:cNvPr id="3" name="Content Placeholder 2"/>
          <p:cNvSpPr>
            <a:spLocks noGrp="1"/>
          </p:cNvSpPr>
          <p:nvPr>
            <p:ph idx="1"/>
          </p:nvPr>
        </p:nvSpPr>
        <p:spPr>
          <a:xfrm>
            <a:off x="457200" y="1454866"/>
            <a:ext cx="8499178" cy="5274180"/>
          </a:xfrm>
        </p:spPr>
        <p:txBody>
          <a:bodyPr>
            <a:normAutofit lnSpcReduction="10000"/>
          </a:bodyPr>
          <a:lstStyle/>
          <a:p>
            <a:pPr marL="64008" indent="0">
              <a:buNone/>
            </a:pPr>
            <a:r>
              <a:rPr lang="en-US" sz="1400" dirty="0"/>
              <a:t>Dear Principal,</a:t>
            </a:r>
          </a:p>
          <a:p>
            <a:pPr marL="64008" indent="0">
              <a:buNone/>
            </a:pPr>
            <a:r>
              <a:rPr lang="en-US" sz="1400" dirty="0"/>
              <a:t>     I am currently a graduate student in the Childhood Education Master's Program at Brooklyn College. This semester, I am working on an Action Research Project. The purpose of my project is to find out whether integrating technology in the classroom during the ELA block improves overall literacy scores. Over a period of six weeks, I will observe my class (grade 2), and implement strategies using various technological resources.  All information and students’ names will remain confidential and anonymous. The school will not be disclosed. This research will require that I select and observe my second grade students, as well as acquiring parental permission to help gather data.  </a:t>
            </a:r>
          </a:p>
          <a:p>
            <a:pPr marL="64008" indent="0">
              <a:buNone/>
            </a:pPr>
            <a:r>
              <a:rPr lang="en-US" sz="1400" dirty="0"/>
              <a:t> </a:t>
            </a:r>
          </a:p>
          <a:p>
            <a:pPr marL="64008" indent="0">
              <a:buNone/>
            </a:pPr>
            <a:r>
              <a:rPr lang="en-US" sz="1400" dirty="0"/>
              <a:t>     In order to successfully conduct my research, I am requesting your permission to use my second grade class for my research study.  If you have any questions or concerns, please feel free to contact me via email at </a:t>
            </a:r>
            <a:r>
              <a:rPr lang="en-US" sz="1400" dirty="0" err="1"/>
              <a:t>asbordone@schools.nyc.gov</a:t>
            </a:r>
            <a:r>
              <a:rPr lang="en-US" sz="1400" dirty="0"/>
              <a:t> or by cell phone at (917) 664-****. I will be glad to share my findings with you.</a:t>
            </a:r>
          </a:p>
          <a:p>
            <a:pPr marL="64008" indent="0">
              <a:buNone/>
            </a:pPr>
            <a:r>
              <a:rPr lang="en-US" sz="1400" dirty="0"/>
              <a:t> </a:t>
            </a:r>
          </a:p>
          <a:p>
            <a:pPr marL="64008" indent="0">
              <a:buNone/>
            </a:pPr>
            <a:r>
              <a:rPr lang="en-US" sz="1400" dirty="0"/>
              <a:t>Thank you in advance for your support!</a:t>
            </a:r>
          </a:p>
          <a:p>
            <a:pPr marL="64008" indent="0">
              <a:buNone/>
            </a:pPr>
            <a:r>
              <a:rPr lang="en-US" sz="1400" dirty="0"/>
              <a:t> </a:t>
            </a:r>
          </a:p>
          <a:p>
            <a:pPr marL="64008" indent="0">
              <a:buNone/>
            </a:pPr>
            <a:r>
              <a:rPr lang="en-US" sz="1400" dirty="0"/>
              <a:t>Sincerely,</a:t>
            </a:r>
          </a:p>
          <a:p>
            <a:pPr marL="64008" indent="0">
              <a:buNone/>
            </a:pPr>
            <a:r>
              <a:rPr lang="en-US" sz="1400" dirty="0" err="1"/>
              <a:t>Alexa</a:t>
            </a:r>
            <a:r>
              <a:rPr lang="en-US" sz="1400" dirty="0"/>
              <a:t> </a:t>
            </a:r>
            <a:r>
              <a:rPr lang="en-US" sz="1400" dirty="0" err="1"/>
              <a:t>Sbordone</a:t>
            </a:r>
            <a:endParaRPr lang="en-US" sz="1400" dirty="0"/>
          </a:p>
          <a:p>
            <a:pPr marL="64008" indent="0">
              <a:buNone/>
            </a:pPr>
            <a:r>
              <a:rPr lang="en-US" sz="1400" dirty="0"/>
              <a:t> </a:t>
            </a:r>
          </a:p>
          <a:p>
            <a:pPr marL="64008" indent="0">
              <a:buNone/>
            </a:pPr>
            <a:r>
              <a:rPr lang="en-US" sz="1400" dirty="0"/>
              <a:t> </a:t>
            </a:r>
          </a:p>
          <a:p>
            <a:pPr marL="64008" indent="0">
              <a:buNone/>
            </a:pPr>
            <a:r>
              <a:rPr lang="en-US" sz="1400" dirty="0"/>
              <a:t>Principal’s’ Signature __________________________		Date ____________</a:t>
            </a:r>
          </a:p>
          <a:p>
            <a:pPr marL="64008" indent="0">
              <a:buNone/>
            </a:pPr>
            <a:r>
              <a:rPr lang="en-US" sz="1200" dirty="0"/>
              <a:t> </a:t>
            </a:r>
          </a:p>
          <a:p>
            <a:pPr marL="64008" indent="0">
              <a:buNone/>
            </a:pPr>
            <a:r>
              <a:rPr lang="en-US" sz="1200" dirty="0"/>
              <a:t> </a:t>
            </a:r>
          </a:p>
          <a:p>
            <a:endParaRPr lang="en-US" sz="1200" dirty="0" smtClean="0"/>
          </a:p>
        </p:txBody>
      </p:sp>
    </p:spTree>
    <p:extLst>
      <p:ext uri="{BB962C8B-B14F-4D97-AF65-F5344CB8AC3E}">
        <p14:creationId xmlns:p14="http://schemas.microsoft.com/office/powerpoint/2010/main" val="222085642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Table of Contents</a:t>
            </a:r>
            <a:endParaRPr lang="en-US" dirty="0"/>
          </a:p>
        </p:txBody>
      </p:sp>
      <p:sp>
        <p:nvSpPr>
          <p:cNvPr id="3" name="Content Placeholder 2"/>
          <p:cNvSpPr>
            <a:spLocks noGrp="1"/>
          </p:cNvSpPr>
          <p:nvPr>
            <p:ph idx="1"/>
          </p:nvPr>
        </p:nvSpPr>
        <p:spPr>
          <a:xfrm>
            <a:off x="457199" y="1456409"/>
            <a:ext cx="8423703" cy="4998399"/>
          </a:xfrm>
        </p:spPr>
        <p:txBody>
          <a:bodyPr>
            <a:normAutofit fontScale="55000" lnSpcReduction="20000"/>
          </a:bodyPr>
          <a:lstStyle/>
          <a:p>
            <a:pPr marL="109728" indent="0">
              <a:buNone/>
            </a:pPr>
            <a:endParaRPr lang="en-US" sz="3636" dirty="0" smtClean="0"/>
          </a:p>
          <a:p>
            <a:r>
              <a:rPr lang="en-US" sz="3636" dirty="0" smtClean="0"/>
              <a:t>Abstract</a:t>
            </a:r>
          </a:p>
          <a:p>
            <a:pPr>
              <a:buNone/>
            </a:pPr>
            <a:r>
              <a:rPr lang="en-US" sz="3636" dirty="0" smtClean="0"/>
              <a:t>Introduction</a:t>
            </a:r>
          </a:p>
          <a:p>
            <a:pPr lvl="0"/>
            <a:r>
              <a:rPr lang="en-US" sz="3636" dirty="0" smtClean="0"/>
              <a:t>Statement of the Problem</a:t>
            </a:r>
          </a:p>
          <a:p>
            <a:pPr lvl="0"/>
            <a:r>
              <a:rPr lang="en-US" sz="3636" dirty="0" smtClean="0"/>
              <a:t>Review of Related Literature</a:t>
            </a:r>
          </a:p>
          <a:p>
            <a:pPr lvl="0"/>
            <a:r>
              <a:rPr lang="en-US" sz="3636" dirty="0" smtClean="0"/>
              <a:t>Statement of the Hypothesis</a:t>
            </a:r>
          </a:p>
          <a:p>
            <a:pPr>
              <a:buNone/>
            </a:pPr>
            <a:r>
              <a:rPr lang="en-US" sz="3636" dirty="0" smtClean="0"/>
              <a:t>Method</a:t>
            </a:r>
          </a:p>
          <a:p>
            <a:pPr lvl="0"/>
            <a:r>
              <a:rPr lang="en-US" sz="3636" dirty="0" smtClean="0"/>
              <a:t>Participants (N)</a:t>
            </a:r>
          </a:p>
          <a:p>
            <a:pPr lvl="0"/>
            <a:r>
              <a:rPr lang="en-US" sz="3636" dirty="0" err="1" smtClean="0"/>
              <a:t>Instrument(s</a:t>
            </a:r>
            <a:r>
              <a:rPr lang="en-US" sz="3636" dirty="0" smtClean="0"/>
              <a:t>)</a:t>
            </a:r>
          </a:p>
          <a:p>
            <a:pPr lvl="0"/>
            <a:r>
              <a:rPr lang="en-US" sz="3636" dirty="0" smtClean="0"/>
              <a:t>Experimental Design</a:t>
            </a:r>
          </a:p>
          <a:p>
            <a:pPr lvl="0"/>
            <a:r>
              <a:rPr lang="en-US" sz="3636" dirty="0" smtClean="0"/>
              <a:t>Procedure</a:t>
            </a:r>
          </a:p>
          <a:p>
            <a:r>
              <a:rPr lang="en-US" sz="3636" dirty="0" smtClean="0"/>
              <a:t>Results</a:t>
            </a:r>
          </a:p>
          <a:p>
            <a:r>
              <a:rPr lang="en-US" sz="3636" dirty="0" smtClean="0"/>
              <a:t>Discussion</a:t>
            </a:r>
          </a:p>
          <a:p>
            <a:r>
              <a:rPr lang="en-US" sz="3636" dirty="0" smtClean="0"/>
              <a:t>Implications</a:t>
            </a:r>
          </a:p>
          <a:p>
            <a:r>
              <a:rPr lang="en-US" sz="3636" dirty="0" smtClean="0"/>
              <a:t>References</a:t>
            </a:r>
          </a:p>
          <a:p>
            <a:r>
              <a:rPr lang="en-US" sz="3636" dirty="0" smtClean="0"/>
              <a:t>Appendix (</a:t>
            </a:r>
            <a:r>
              <a:rPr lang="en-US" sz="3636" dirty="0" err="1" smtClean="0"/>
              <a:t>ces</a:t>
            </a:r>
            <a:r>
              <a:rPr lang="en-US" sz="3636" dirty="0" smtClean="0"/>
              <a:t>)</a:t>
            </a:r>
          </a:p>
          <a:p>
            <a:pPr>
              <a:buNone/>
            </a:pP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Statement of the Problem</a:t>
            </a:r>
            <a:endParaRPr lang="en-US" dirty="0"/>
          </a:p>
        </p:txBody>
      </p:sp>
      <p:sp>
        <p:nvSpPr>
          <p:cNvPr id="3" name="Content Placeholder 2"/>
          <p:cNvSpPr>
            <a:spLocks noGrp="1"/>
          </p:cNvSpPr>
          <p:nvPr>
            <p:ph idx="1"/>
          </p:nvPr>
        </p:nvSpPr>
        <p:spPr>
          <a:xfrm>
            <a:off x="457199" y="1527454"/>
            <a:ext cx="8361537" cy="4996080"/>
          </a:xfrm>
        </p:spPr>
        <p:txBody>
          <a:bodyPr>
            <a:normAutofit/>
          </a:bodyPr>
          <a:lstStyle/>
          <a:p>
            <a:r>
              <a:rPr lang="en-US" sz="1600" dirty="0" smtClean="0"/>
              <a:t>Seamless integration is when students are not only using technology daily, but have access to a variety of tools that match the task at hand and provide them the opportunity to build a deeper understanding of content (“Technology integration,” 2007).</a:t>
            </a:r>
          </a:p>
          <a:p>
            <a:r>
              <a:rPr lang="en-US" sz="1600" dirty="0" smtClean="0"/>
              <a:t>It is evident that technology is embraced by teenagers as an indispensable part of their lives and culture (Li, Snow, &amp; White, 2015).</a:t>
            </a:r>
          </a:p>
          <a:p>
            <a:r>
              <a:rPr lang="en-US" sz="1600" dirty="0" smtClean="0"/>
              <a:t>Instead of disregarding this new era of technological development and the various possibilities that this development has opened up, educators, education policy makers, teachers and the civil society as a whole need to take advantage of this situation to create a technology-enhanced language learning environment (</a:t>
            </a:r>
            <a:r>
              <a:rPr lang="en-US" sz="1600" dirty="0" err="1" smtClean="0"/>
              <a:t>Zyad</a:t>
            </a:r>
            <a:r>
              <a:rPr lang="en-US" sz="1600" dirty="0" smtClean="0"/>
              <a:t>, 2016). </a:t>
            </a:r>
          </a:p>
          <a:p>
            <a:r>
              <a:rPr lang="en-US" sz="1600" dirty="0" smtClean="0"/>
              <a:t>Teachers should teach information literacy by integrating it into an inquiry project for a subject learning instead of teaching it separately (Wang, </a:t>
            </a:r>
            <a:r>
              <a:rPr lang="en-US" sz="1600" dirty="0" err="1" smtClean="0"/>
              <a:t>Ke</a:t>
            </a:r>
            <a:r>
              <a:rPr lang="en-US" sz="1600" dirty="0" smtClean="0"/>
              <a:t>, Wu, &amp; Hsu, 2012).</a:t>
            </a:r>
          </a:p>
          <a:p>
            <a:r>
              <a:rPr lang="en-US" sz="1600" dirty="0" smtClean="0"/>
              <a:t>Technology tools must be used selectively and appropriately to supplement teaching (</a:t>
            </a:r>
            <a:r>
              <a:rPr lang="en-US" sz="1600" dirty="0" err="1" smtClean="0"/>
              <a:t>Keengwe</a:t>
            </a:r>
            <a:r>
              <a:rPr lang="en-US" sz="1600" dirty="0" smtClean="0"/>
              <a:t> &amp; Hussein, 2014). </a:t>
            </a:r>
          </a:p>
          <a:p>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422"/>
            <a:ext cx="8229600" cy="1399032"/>
          </a:xfrm>
        </p:spPr>
        <p:txBody>
          <a:bodyPr/>
          <a:lstStyle/>
          <a:p>
            <a:r>
              <a:rPr lang="en-US" dirty="0" smtClean="0"/>
              <a:t>Review of Related Literature</a:t>
            </a:r>
            <a:br>
              <a:rPr lang="en-US" dirty="0" smtClean="0"/>
            </a:br>
            <a:r>
              <a:rPr lang="en-US" sz="2800" dirty="0" smtClean="0"/>
              <a:t>Pros </a:t>
            </a:r>
            <a:endParaRPr lang="en-US" sz="2800" dirty="0"/>
          </a:p>
        </p:txBody>
      </p:sp>
      <p:sp>
        <p:nvSpPr>
          <p:cNvPr id="3" name="Content Placeholder 2"/>
          <p:cNvSpPr>
            <a:spLocks noGrp="1"/>
          </p:cNvSpPr>
          <p:nvPr>
            <p:ph idx="1"/>
          </p:nvPr>
        </p:nvSpPr>
        <p:spPr>
          <a:xfrm>
            <a:off x="457200" y="1527454"/>
            <a:ext cx="8229600" cy="4927354"/>
          </a:xfrm>
        </p:spPr>
        <p:txBody>
          <a:bodyPr>
            <a:normAutofit lnSpcReduction="10000"/>
          </a:bodyPr>
          <a:lstStyle/>
          <a:p>
            <a:r>
              <a:rPr lang="en-US" sz="1730" dirty="0" smtClean="0"/>
              <a:t>Research has indicated that technology can increase student motivation, attitude, engagement, and self-confidence, while improving organization and study skills (Carver, 2016). </a:t>
            </a:r>
          </a:p>
          <a:p>
            <a:r>
              <a:rPr lang="en-US" sz="1730" dirty="0" smtClean="0"/>
              <a:t>differentiated the learning process, with </a:t>
            </a:r>
            <a:r>
              <a:rPr lang="en-US" sz="1730" dirty="0" err="1" smtClean="0"/>
              <a:t>IWB’s</a:t>
            </a:r>
            <a:r>
              <a:rPr lang="en-US" sz="1730" dirty="0" smtClean="0"/>
              <a:t> and only the half of the lesson time was dedicated to whole-class learning (</a:t>
            </a:r>
            <a:r>
              <a:rPr lang="en-US" sz="1730" dirty="0" err="1" smtClean="0"/>
              <a:t>Blau</a:t>
            </a:r>
            <a:r>
              <a:rPr lang="en-US" sz="1730" dirty="0" smtClean="0"/>
              <a:t>, 2011). </a:t>
            </a:r>
          </a:p>
          <a:p>
            <a:r>
              <a:rPr lang="en-US" sz="1730" dirty="0" smtClean="0"/>
              <a:t>Computers can help individualize instruction, which some people see as a way to help ensure that every student is getting the most out of being in school, without either being held back by the slower pace of others in the class or getting lost as the class zooms ahead (“There’s no disputing,” 2015). </a:t>
            </a:r>
          </a:p>
          <a:p>
            <a:r>
              <a:rPr lang="en-US" sz="1730" dirty="0" smtClean="0"/>
              <a:t>Teachers allocated significantly less time for whole-class instruction and had students spend significantly more time working either individually or in pairs as they used their technology (</a:t>
            </a:r>
            <a:r>
              <a:rPr lang="en-US" sz="1730" dirty="0" err="1" smtClean="0"/>
              <a:t>Caranikas</a:t>
            </a:r>
            <a:r>
              <a:rPr lang="en-US" sz="1730" dirty="0" smtClean="0"/>
              <a:t>-Walker, </a:t>
            </a:r>
            <a:r>
              <a:rPr lang="en-US" sz="1730" dirty="0" err="1" smtClean="0"/>
              <a:t>Huntsberger</a:t>
            </a:r>
            <a:r>
              <a:rPr lang="en-US" sz="1730" dirty="0" smtClean="0"/>
              <a:t>, Maloney, Shapley, Sheehan &amp; </a:t>
            </a:r>
            <a:r>
              <a:rPr lang="en-US" sz="1730" dirty="0" err="1" smtClean="0"/>
              <a:t>Sturges</a:t>
            </a:r>
            <a:r>
              <a:rPr lang="en-US" sz="1730" dirty="0" smtClean="0"/>
              <a:t>, 2006)</a:t>
            </a:r>
          </a:p>
          <a:p>
            <a:r>
              <a:rPr lang="en-US" sz="1730" dirty="0" smtClean="0"/>
              <a:t>Preparing students for the workforce is an area where technology plays a pivotal role in helping school communities reach their educational goals (Cradler, McNabb, Freeman, &amp; Burchett, 2002) </a:t>
            </a:r>
          </a:p>
          <a:p>
            <a:r>
              <a:rPr lang="en-US" sz="1730" dirty="0" smtClean="0"/>
              <a:t>English-language learners (ELL) consist of the fastest growing percentage of the overall student body (</a:t>
            </a:r>
            <a:r>
              <a:rPr lang="en-US" sz="1730" dirty="0" err="1" smtClean="0"/>
              <a:t>Keengwe</a:t>
            </a:r>
            <a:r>
              <a:rPr lang="en-US" sz="1730" dirty="0" smtClean="0"/>
              <a:t> &amp; Hussein, 2014). </a:t>
            </a:r>
          </a:p>
          <a:p>
            <a:endParaRPr lang="en-US" sz="1800" dirty="0">
              <a:solidFill>
                <a:srgbClr val="FFFFFF"/>
              </a:solidFil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422"/>
            <a:ext cx="8229600" cy="1399032"/>
          </a:xfrm>
        </p:spPr>
        <p:txBody>
          <a:bodyPr/>
          <a:lstStyle/>
          <a:p>
            <a:r>
              <a:rPr lang="en-US" dirty="0" smtClean="0"/>
              <a:t>Review of Related Literature</a:t>
            </a:r>
            <a:br>
              <a:rPr lang="en-US" dirty="0" smtClean="0"/>
            </a:br>
            <a:r>
              <a:rPr lang="en-US" sz="2800" dirty="0" smtClean="0"/>
              <a:t>Cons</a:t>
            </a:r>
            <a:endParaRPr lang="en-US" sz="2800" dirty="0"/>
          </a:p>
        </p:txBody>
      </p:sp>
      <p:sp>
        <p:nvSpPr>
          <p:cNvPr id="3" name="Content Placeholder 2"/>
          <p:cNvSpPr>
            <a:spLocks noGrp="1"/>
          </p:cNvSpPr>
          <p:nvPr>
            <p:ph idx="1"/>
          </p:nvPr>
        </p:nvSpPr>
        <p:spPr>
          <a:xfrm>
            <a:off x="457200" y="1527454"/>
            <a:ext cx="8229600" cy="4927354"/>
          </a:xfrm>
        </p:spPr>
        <p:txBody>
          <a:bodyPr>
            <a:normAutofit/>
          </a:bodyPr>
          <a:lstStyle/>
          <a:p>
            <a:r>
              <a:rPr lang="en-US" sz="1800" dirty="0" smtClean="0"/>
              <a:t>While many education experts tout the advantages of incorporating technology into the school curriculum and the classroom, technology can sometimes hinder learning and the educational process (Guru, </a:t>
            </a:r>
            <a:r>
              <a:rPr lang="en-US" sz="1800" dirty="0" err="1" smtClean="0"/>
              <a:t>n.d</a:t>
            </a:r>
            <a:r>
              <a:rPr lang="en-US" sz="1800" dirty="0" smtClean="0"/>
              <a:t>.). </a:t>
            </a:r>
          </a:p>
          <a:p>
            <a:r>
              <a:rPr lang="en-US" sz="1800" dirty="0" smtClean="0"/>
              <a:t>It was too expensive, the Exceptional Children Department said (Bricker, 2015). </a:t>
            </a:r>
          </a:p>
          <a:p>
            <a:r>
              <a:rPr lang="en-US" sz="1800" dirty="0" smtClean="0"/>
              <a:t>These carts of 5 to 25 mobile computers are typically wireless and can be wheeled from classroom to classroom as needed (Grant, Ross &amp; Wang, 2005). </a:t>
            </a:r>
          </a:p>
          <a:p>
            <a:r>
              <a:rPr lang="en-US" sz="1800" dirty="0" smtClean="0"/>
              <a:t>Equipment availability, more than any other factor, seemed to have the greatest impact on whether technology was incorporated into classroom instruction (Carver, 2016). </a:t>
            </a:r>
            <a:endParaRPr lang="en-US" sz="1800" dirty="0">
              <a:solidFill>
                <a:srgbClr val="FFFFFF"/>
              </a:solidFill>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422"/>
            <a:ext cx="8229600" cy="1399032"/>
          </a:xfrm>
        </p:spPr>
        <p:txBody>
          <a:bodyPr/>
          <a:lstStyle/>
          <a:p>
            <a:r>
              <a:rPr lang="en-US" dirty="0" smtClean="0"/>
              <a:t>Review of Related Literature</a:t>
            </a:r>
            <a:br>
              <a:rPr lang="en-US" dirty="0" smtClean="0"/>
            </a:br>
            <a:r>
              <a:rPr lang="en-US" sz="2800" dirty="0" smtClean="0"/>
              <a:t>Theorists </a:t>
            </a:r>
            <a:endParaRPr lang="en-US" sz="2800" dirty="0"/>
          </a:p>
        </p:txBody>
      </p:sp>
      <p:sp>
        <p:nvSpPr>
          <p:cNvPr id="3" name="Content Placeholder 2"/>
          <p:cNvSpPr>
            <a:spLocks noGrp="1"/>
          </p:cNvSpPr>
          <p:nvPr>
            <p:ph idx="1"/>
          </p:nvPr>
        </p:nvSpPr>
        <p:spPr>
          <a:xfrm>
            <a:off x="457200" y="1527454"/>
            <a:ext cx="8229600" cy="4927354"/>
          </a:xfrm>
        </p:spPr>
        <p:txBody>
          <a:bodyPr>
            <a:noAutofit/>
          </a:bodyPr>
          <a:lstStyle/>
          <a:p>
            <a:r>
              <a:rPr lang="en-US" sz="2200" dirty="0" smtClean="0"/>
              <a:t>The eight intelligences are verbal-linguistic, logical-mathematical, </a:t>
            </a:r>
            <a:r>
              <a:rPr lang="en-US" sz="2200" b="1" dirty="0" smtClean="0">
                <a:solidFill>
                  <a:schemeClr val="bg1"/>
                </a:solidFill>
              </a:rPr>
              <a:t>visual-spatial</a:t>
            </a:r>
            <a:r>
              <a:rPr lang="en-US" sz="2200" dirty="0" smtClean="0"/>
              <a:t>, musical, naturalistic, bodily-kinesthetic and </a:t>
            </a:r>
            <a:r>
              <a:rPr lang="en-US" sz="2200" b="1" dirty="0" smtClean="0">
                <a:solidFill>
                  <a:srgbClr val="000000"/>
                </a:solidFill>
              </a:rPr>
              <a:t>interpersonal</a:t>
            </a:r>
            <a:r>
              <a:rPr lang="en-US" sz="2200" b="1" dirty="0" smtClean="0">
                <a:solidFill>
                  <a:srgbClr val="FF0000"/>
                </a:solidFill>
              </a:rPr>
              <a:t> </a:t>
            </a:r>
            <a:r>
              <a:rPr lang="en-US" sz="2200" dirty="0" smtClean="0"/>
              <a:t>(“Many educators,” 2016). </a:t>
            </a:r>
          </a:p>
          <a:p>
            <a:r>
              <a:rPr lang="en-US" sz="2200" dirty="0" smtClean="0"/>
              <a:t>Integrating Bloom’s Taxonomy with technology into curriculum creates more ways to deliver information and creates engaging ways for students to interact with that information (Signal, 2015). </a:t>
            </a:r>
          </a:p>
          <a:p>
            <a:r>
              <a:rPr lang="en-US" sz="2200" dirty="0" smtClean="0"/>
              <a:t>Dewey believed that human beings learn through a 'hands on' approach. Students can interact with technology, while using a hands on approach to make achievements in the classroom. </a:t>
            </a:r>
            <a:endParaRPr lang="en-US" sz="2200" dirty="0">
              <a:solidFill>
                <a:srgbClr val="FFFFFF"/>
              </a:solidFil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422"/>
            <a:ext cx="8229600" cy="1399032"/>
          </a:xfrm>
        </p:spPr>
        <p:txBody>
          <a:bodyPr/>
          <a:lstStyle/>
          <a:p>
            <a:r>
              <a:rPr lang="en-US" dirty="0" smtClean="0"/>
              <a:t>Review of Related Literature</a:t>
            </a:r>
            <a:br>
              <a:rPr lang="en-US" dirty="0" smtClean="0"/>
            </a:br>
            <a:r>
              <a:rPr lang="en-US" sz="2800" dirty="0" smtClean="0"/>
              <a:t>Implementation</a:t>
            </a:r>
            <a:endParaRPr lang="en-US" sz="2800" dirty="0"/>
          </a:p>
        </p:txBody>
      </p:sp>
      <p:sp>
        <p:nvSpPr>
          <p:cNvPr id="3" name="Content Placeholder 2"/>
          <p:cNvSpPr>
            <a:spLocks noGrp="1"/>
          </p:cNvSpPr>
          <p:nvPr>
            <p:ph idx="1"/>
          </p:nvPr>
        </p:nvSpPr>
        <p:spPr>
          <a:xfrm>
            <a:off x="457200" y="1527454"/>
            <a:ext cx="8229600" cy="4927354"/>
          </a:xfrm>
        </p:spPr>
        <p:txBody>
          <a:bodyPr>
            <a:noAutofit/>
          </a:bodyPr>
          <a:lstStyle/>
          <a:p>
            <a:r>
              <a:rPr lang="en-US" sz="2400" dirty="0"/>
              <a:t>There is an endless variety of ways we can implement with technology in the classroom. Technology has become integrated in the classroom in so many ways, that we often don't even think about how we are using it (Starr, 2011). </a:t>
            </a:r>
            <a:endParaRPr lang="en-US" sz="2400" dirty="0" smtClean="0"/>
          </a:p>
          <a:p>
            <a:r>
              <a:rPr lang="en-US" sz="2400" dirty="0"/>
              <a:t>The rapid adoption of </a:t>
            </a:r>
            <a:r>
              <a:rPr lang="en-US" sz="2400" dirty="0" err="1"/>
              <a:t>iPads</a:t>
            </a:r>
            <a:r>
              <a:rPr lang="en-US" sz="2400" dirty="0"/>
              <a:t> and other tablet devices by schools creates a new opportunity to use the technology in early literacy skill development (Northrop &amp; Killeen, 2013).</a:t>
            </a:r>
            <a:r>
              <a:rPr lang="en-US" sz="2400" dirty="0"/>
              <a:t> </a:t>
            </a:r>
            <a:endParaRPr lang="en-US" sz="2400" dirty="0" smtClean="0"/>
          </a:p>
          <a:p>
            <a:r>
              <a:rPr lang="en-US" sz="2400" dirty="0"/>
              <a:t>SMART Board is a technology that combines the functionality of a whiteboard, computer, and projector into a single system (Giles &amp; Shaw, 2011). </a:t>
            </a:r>
            <a:endParaRPr lang="en-US" sz="2200" dirty="0">
              <a:solidFill>
                <a:srgbClr val="FFFFFF"/>
              </a:solidFill>
            </a:endParaRPr>
          </a:p>
        </p:txBody>
      </p:sp>
    </p:spTree>
    <p:extLst>
      <p:ext uri="{BB962C8B-B14F-4D97-AF65-F5344CB8AC3E}">
        <p14:creationId xmlns:p14="http://schemas.microsoft.com/office/powerpoint/2010/main" val="73021691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8422"/>
            <a:ext cx="8229600" cy="1399032"/>
          </a:xfrm>
        </p:spPr>
        <p:txBody>
          <a:bodyPr/>
          <a:lstStyle/>
          <a:p>
            <a:r>
              <a:rPr lang="en-US" dirty="0" smtClean="0"/>
              <a:t>Review of Related Literature</a:t>
            </a:r>
            <a:br>
              <a:rPr lang="en-US" dirty="0" smtClean="0"/>
            </a:br>
            <a:r>
              <a:rPr lang="en-US" sz="2800" dirty="0" smtClean="0"/>
              <a:t>Implementation</a:t>
            </a:r>
            <a:endParaRPr lang="en-US" sz="2800" dirty="0"/>
          </a:p>
        </p:txBody>
      </p:sp>
      <p:sp>
        <p:nvSpPr>
          <p:cNvPr id="3" name="Content Placeholder 2"/>
          <p:cNvSpPr>
            <a:spLocks noGrp="1"/>
          </p:cNvSpPr>
          <p:nvPr>
            <p:ph idx="1"/>
          </p:nvPr>
        </p:nvSpPr>
        <p:spPr>
          <a:xfrm>
            <a:off x="457200" y="1527454"/>
            <a:ext cx="8229600" cy="4927354"/>
          </a:xfrm>
        </p:spPr>
        <p:txBody>
          <a:bodyPr>
            <a:noAutofit/>
          </a:bodyPr>
          <a:lstStyle/>
          <a:p>
            <a:r>
              <a:rPr lang="en-US" sz="2400" dirty="0"/>
              <a:t>When a group of kindergarten students used the SMART Board as an instructional tool, their enthusiasm was obvious and their interest was evidenced by their rapt attention (Giles &amp; Shaw, 2011). </a:t>
            </a:r>
            <a:endParaRPr lang="en-US" sz="2400" dirty="0" smtClean="0"/>
          </a:p>
          <a:p>
            <a:r>
              <a:rPr lang="en-US" sz="2400" dirty="0"/>
              <a:t>At the beginning of the school year, students thought typing skills were a problem, preventing or slowing the use of the laptops. However, at the end of the year, the students did not include this with their challenges in using the laptops or with the students they felt benefited most from the laptops’ use (Grant, Ross &amp; Wang, 2005).</a:t>
            </a:r>
            <a:r>
              <a:rPr lang="en-US" sz="2400" dirty="0"/>
              <a:t> </a:t>
            </a:r>
            <a:endParaRPr lang="en-US" sz="2200" dirty="0">
              <a:solidFill>
                <a:srgbClr val="FFFFFF"/>
              </a:solidFill>
            </a:endParaRPr>
          </a:p>
        </p:txBody>
      </p:sp>
    </p:spTree>
    <p:extLst>
      <p:ext uri="{BB962C8B-B14F-4D97-AF65-F5344CB8AC3E}">
        <p14:creationId xmlns:p14="http://schemas.microsoft.com/office/powerpoint/2010/main" val="194381277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Review of Related Literature</a:t>
            </a:r>
            <a:br>
              <a:rPr lang="en-US" dirty="0"/>
            </a:br>
            <a:r>
              <a:rPr lang="en-US" sz="2800" dirty="0"/>
              <a:t>Implementation</a:t>
            </a:r>
            <a:endParaRPr lang="en-US" dirty="0"/>
          </a:p>
        </p:txBody>
      </p:sp>
      <p:sp>
        <p:nvSpPr>
          <p:cNvPr id="3" name="Content Placeholder 2"/>
          <p:cNvSpPr>
            <a:spLocks noGrp="1"/>
          </p:cNvSpPr>
          <p:nvPr>
            <p:ph idx="1"/>
          </p:nvPr>
        </p:nvSpPr>
        <p:spPr/>
        <p:txBody>
          <a:bodyPr>
            <a:normAutofit/>
          </a:bodyPr>
          <a:lstStyle/>
          <a:p>
            <a:r>
              <a:rPr lang="en-US" sz="2400" dirty="0"/>
              <a:t>The use of the collaborative writing and research possibilities with Google Document and the Google Spreadsheet, would have a major impact on reading, writing, speaking, and listening. These two simple tools are an innovation for education (</a:t>
            </a:r>
            <a:r>
              <a:rPr lang="en-US" sz="2400" dirty="0" err="1"/>
              <a:t>Loertscher</a:t>
            </a:r>
            <a:r>
              <a:rPr lang="en-US" sz="2400" dirty="0"/>
              <a:t>, 2011). </a:t>
            </a:r>
            <a:endParaRPr lang="en-US" sz="2400" dirty="0" smtClean="0"/>
          </a:p>
          <a:p>
            <a:r>
              <a:rPr lang="en-US" sz="2400" dirty="0"/>
              <a:t>Computer-assisted instruction has been demonstrated to be an effective means for delivering instruction to students with disabilities in one-to-one arrangements (</a:t>
            </a:r>
            <a:r>
              <a:rPr lang="en-US" sz="2400" dirty="0" err="1"/>
              <a:t>Mechling</a:t>
            </a:r>
            <a:r>
              <a:rPr lang="en-US" sz="2400" dirty="0"/>
              <a:t>, </a:t>
            </a:r>
            <a:r>
              <a:rPr lang="en-US" sz="2400" dirty="0" err="1"/>
              <a:t>Gast</a:t>
            </a:r>
            <a:r>
              <a:rPr lang="en-US" sz="2400" dirty="0"/>
              <a:t>, &amp; </a:t>
            </a:r>
            <a:r>
              <a:rPr lang="en-US" sz="2400" dirty="0" err="1"/>
              <a:t>Krupa</a:t>
            </a:r>
            <a:r>
              <a:rPr lang="en-US" sz="2400" dirty="0"/>
              <a:t>, 2007). </a:t>
            </a:r>
            <a:endParaRPr lang="en-US" sz="2400" dirty="0"/>
          </a:p>
        </p:txBody>
      </p:sp>
    </p:spTree>
    <p:extLst>
      <p:ext uri="{BB962C8B-B14F-4D97-AF65-F5344CB8AC3E}">
        <p14:creationId xmlns:p14="http://schemas.microsoft.com/office/powerpoint/2010/main" val="2827315154"/>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Verve">
  <a:themeElements>
    <a:clrScheme name="Verve">
      <a:dk1>
        <a:sysClr val="windowText" lastClr="000000"/>
      </a:dk1>
      <a:lt1>
        <a:sysClr val="window" lastClr="FFFFFF"/>
      </a:lt1>
      <a:dk2>
        <a:srgbClr val="666666"/>
      </a:dk2>
      <a:lt2>
        <a:srgbClr val="D2D2D2"/>
      </a:lt2>
      <a:accent1>
        <a:srgbClr val="FF388C"/>
      </a:accent1>
      <a:accent2>
        <a:srgbClr val="E40059"/>
      </a:accent2>
      <a:accent3>
        <a:srgbClr val="9C007F"/>
      </a:accent3>
      <a:accent4>
        <a:srgbClr val="68007F"/>
      </a:accent4>
      <a:accent5>
        <a:srgbClr val="005BD3"/>
      </a:accent5>
      <a:accent6>
        <a:srgbClr val="00349E"/>
      </a:accent6>
      <a:hlink>
        <a:srgbClr val="17BBFD"/>
      </a:hlink>
      <a:folHlink>
        <a:srgbClr val="FF79C2"/>
      </a:folHlink>
    </a:clrScheme>
    <a:fontScheme name="Verve">
      <a:maj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minorFont>
    </a:fontScheme>
    <a:fmtScheme name="Verve">
      <a:fillStyleLst>
        <a:solidFill>
          <a:schemeClr val="phClr"/>
        </a:solidFill>
        <a:gradFill rotWithShape="1">
          <a:gsLst>
            <a:gs pos="0">
              <a:schemeClr val="phClr">
                <a:tint val="10000"/>
                <a:satMod val="300000"/>
              </a:schemeClr>
            </a:gs>
            <a:gs pos="34000">
              <a:schemeClr val="phClr">
                <a:tint val="13500"/>
                <a:satMod val="250000"/>
              </a:schemeClr>
            </a:gs>
            <a:gs pos="100000">
              <a:schemeClr val="phClr">
                <a:tint val="60000"/>
                <a:satMod val="200000"/>
              </a:schemeClr>
            </a:gs>
          </a:gsLst>
          <a:path path="circle">
            <a:fillToRect l="50000" t="155000" r="50000" b="-55000"/>
          </a:path>
        </a:gradFill>
        <a:gradFill rotWithShape="1">
          <a:gsLst>
            <a:gs pos="0">
              <a:schemeClr val="phClr">
                <a:tint val="60000"/>
                <a:satMod val="160000"/>
              </a:schemeClr>
            </a:gs>
            <a:gs pos="46000">
              <a:schemeClr val="phClr">
                <a:tint val="86000"/>
                <a:satMod val="160000"/>
              </a:schemeClr>
            </a:gs>
            <a:gs pos="100000">
              <a:schemeClr val="phClr">
                <a:shade val="40000"/>
                <a:satMod val="160000"/>
              </a:schemeClr>
            </a:gs>
          </a:gsLst>
          <a:path path="circle">
            <a:fillToRect l="50000" t="155000" r="50000" b="-55000"/>
          </a:path>
        </a:gradFill>
      </a:fillStyleLst>
      <a:lnStyleLst>
        <a:ln w="9525" cap="flat" cmpd="sng" algn="ctr">
          <a:solidFill>
            <a:schemeClr val="phClr">
              <a:satMod val="120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63500" dist="25400" dir="14700000" algn="t" rotWithShape="0">
              <a:srgbClr val="000000">
                <a:alpha val="50000"/>
              </a:srgbClr>
            </a:outerShdw>
          </a:effectLst>
        </a:effectStyle>
        <a:effectStyle>
          <a:effectLst>
            <a:outerShdw blurRad="50800" dist="38100" dir="14700000" algn="t" rotWithShape="0">
              <a:srgbClr val="000000">
                <a:alpha val="60000"/>
              </a:srgbClr>
            </a:outerShdw>
          </a:effectLst>
        </a:effectStyle>
        <a:effectStyle>
          <a:effectLst>
            <a:outerShdw blurRad="50800" dist="38100" dir="14700000" algn="t" rotWithShape="0">
              <a:srgbClr val="000000">
                <a:alpha val="60000"/>
              </a:srgbClr>
            </a:outerShdw>
          </a:effectLst>
          <a:scene3d>
            <a:camera prst="orthographicFront" fov="0">
              <a:rot lat="0" lon="0" rev="0"/>
            </a:camera>
            <a:lightRig rig="contrasting" dir="t">
              <a:rot lat="0" lon="0" rev="3600000"/>
            </a:lightRig>
          </a:scene3d>
          <a:sp3d prstMaterial="plastic">
            <a:bevelT w="127000" h="38200" prst="relaxedInset"/>
            <a:contourClr>
              <a:schemeClr val="phClr"/>
            </a:contourClr>
          </a:sp3d>
        </a:effectStyle>
      </a:effectStyleLst>
      <a:bgFillStyleLst>
        <a:solidFill>
          <a:schemeClr val="phClr"/>
        </a:solidFill>
        <a:gradFill rotWithShape="1">
          <a:gsLst>
            <a:gs pos="0">
              <a:schemeClr val="phClr">
                <a:shade val="48000"/>
                <a:satMod val="230000"/>
              </a:schemeClr>
            </a:gs>
            <a:gs pos="60000">
              <a:schemeClr val="phClr">
                <a:shade val="92000"/>
                <a:satMod val="230000"/>
              </a:schemeClr>
            </a:gs>
            <a:gs pos="100000">
              <a:schemeClr val="phClr">
                <a:tint val="85000"/>
                <a:satMod val="400000"/>
              </a:schemeClr>
            </a:gs>
          </a:gsLst>
          <a:lin ang="5400000" scaled="0"/>
        </a:gradFill>
        <a:blipFill>
          <a:blip xmlns:r="http://schemas.openxmlformats.org/officeDocument/2006/relationships" r:embed="rId1">
            <a:duotone>
              <a:schemeClr val="phClr">
                <a:shade val="1200"/>
                <a:satMod val="150000"/>
              </a:schemeClr>
              <a:schemeClr val="phClr">
                <a:tint val="90000"/>
                <a:satMod val="150000"/>
              </a:schemeClr>
            </a:duotone>
          </a:blip>
          <a:tile tx="0" ty="0" sx="70000" sy="70000" flip="none" algn="tl"/>
        </a:blip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Verve.thmx</Template>
  <TotalTime>93</TotalTime>
  <Words>1369</Words>
  <Application>Microsoft Macintosh PowerPoint</Application>
  <PresentationFormat>On-screen Show (4:3)</PresentationFormat>
  <Paragraphs>122</Paragraphs>
  <Slides>17</Slides>
  <Notes>0</Notes>
  <HiddenSlides>0</HiddenSlides>
  <MMClips>0</MMClips>
  <ScaleCrop>false</ScaleCrop>
  <HeadingPairs>
    <vt:vector size="4" baseType="variant">
      <vt:variant>
        <vt:lpstr>Theme</vt:lpstr>
      </vt:variant>
      <vt:variant>
        <vt:i4>1</vt:i4>
      </vt:variant>
      <vt:variant>
        <vt:lpstr>Slide Titles</vt:lpstr>
      </vt:variant>
      <vt:variant>
        <vt:i4>17</vt:i4>
      </vt:variant>
    </vt:vector>
  </HeadingPairs>
  <TitlesOfParts>
    <vt:vector size="18" baseType="lpstr">
      <vt:lpstr>Verve</vt:lpstr>
      <vt:lpstr>Technology Integration in the Classroom</vt:lpstr>
      <vt:lpstr>Table of Contents</vt:lpstr>
      <vt:lpstr>Statement of the Problem</vt:lpstr>
      <vt:lpstr>Review of Related Literature Pros </vt:lpstr>
      <vt:lpstr>Review of Related Literature Cons</vt:lpstr>
      <vt:lpstr>Review of Related Literature Theorists </vt:lpstr>
      <vt:lpstr>Review of Related Literature Implementation</vt:lpstr>
      <vt:lpstr>Review of Related Literature Implementation</vt:lpstr>
      <vt:lpstr>Review of Related Literature Implementation</vt:lpstr>
      <vt:lpstr>Statement of the Hypothesis</vt:lpstr>
      <vt:lpstr>Participants </vt:lpstr>
      <vt:lpstr>Instruments </vt:lpstr>
      <vt:lpstr>References</vt:lpstr>
      <vt:lpstr>References</vt:lpstr>
      <vt:lpstr>References</vt:lpstr>
      <vt:lpstr>Appendix A Parental Consent Form</vt:lpstr>
      <vt:lpstr>Appendix B Principal Consent Form</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Technology Integration</dc:title>
  <dc:creator>Jillian Sbordone</dc:creator>
  <cp:lastModifiedBy>User</cp:lastModifiedBy>
  <cp:revision>10</cp:revision>
  <dcterms:created xsi:type="dcterms:W3CDTF">2016-12-06T04:27:17Z</dcterms:created>
  <dcterms:modified xsi:type="dcterms:W3CDTF">2016-12-06T20:02:14Z</dcterms:modified>
</cp:coreProperties>
</file>

<file path=docProps/thumbnail.jpeg>
</file>